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</p:sldMasterIdLst>
  <p:notesMasterIdLst>
    <p:notesMasterId r:id="rId20"/>
  </p:notesMasterIdLst>
  <p:sldIdLst>
    <p:sldId id="257" r:id="rId5"/>
    <p:sldId id="270" r:id="rId6"/>
    <p:sldId id="276" r:id="rId7"/>
    <p:sldId id="277" r:id="rId8"/>
    <p:sldId id="281" r:id="rId9"/>
    <p:sldId id="280" r:id="rId10"/>
    <p:sldId id="282" r:id="rId11"/>
    <p:sldId id="284" r:id="rId12"/>
    <p:sldId id="283" r:id="rId13"/>
    <p:sldId id="285" r:id="rId14"/>
    <p:sldId id="287" r:id="rId15"/>
    <p:sldId id="286" r:id="rId16"/>
    <p:sldId id="288" r:id="rId17"/>
    <p:sldId id="289" r:id="rId18"/>
    <p:sldId id="271" r:id="rId19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961"/>
    <a:srgbClr val="1CB8CF"/>
    <a:srgbClr val="FFFFFF"/>
    <a:srgbClr val="FFCC00"/>
    <a:srgbClr val="FDC609"/>
    <a:srgbClr val="21B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2969" autoAdjust="0"/>
  </p:normalViewPr>
  <p:slideViewPr>
    <p:cSldViewPr>
      <p:cViewPr varScale="1">
        <p:scale>
          <a:sx n="69" d="100"/>
          <a:sy n="69" d="100"/>
        </p:scale>
        <p:origin x="181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BB411-1B06-4D89-A116-0970DB2C70B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C23485D-DF87-4866-A47E-6F380B6887F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k-SK" dirty="0"/>
            <a:t>SWOT analýza</a:t>
          </a:r>
        </a:p>
      </dgm:t>
    </dgm:pt>
    <dgm:pt modelId="{2778D287-2779-4646-B981-4949C4819511}" type="parTrans" cxnId="{D7918BAB-FA36-49F4-9018-2C949FCCA066}">
      <dgm:prSet/>
      <dgm:spPr/>
      <dgm:t>
        <a:bodyPr/>
        <a:lstStyle/>
        <a:p>
          <a:endParaRPr lang="sk-SK"/>
        </a:p>
      </dgm:t>
    </dgm:pt>
    <dgm:pt modelId="{A80745BB-31A7-4B79-A2F7-6F55753A48E8}" type="sibTrans" cxnId="{D7918BAB-FA36-49F4-9018-2C949FCCA066}">
      <dgm:prSet/>
      <dgm:spPr/>
      <dgm:t>
        <a:bodyPr/>
        <a:lstStyle/>
        <a:p>
          <a:endParaRPr lang="sk-SK"/>
        </a:p>
      </dgm:t>
    </dgm:pt>
    <dgm:pt modelId="{D43DBEC4-18AB-44B8-A8CF-5AFE21C745EA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k-SK" dirty="0"/>
            <a:t>Best </a:t>
          </a:r>
          <a:r>
            <a:rPr lang="sk-SK" dirty="0" err="1"/>
            <a:t>practices</a:t>
          </a:r>
          <a:endParaRPr lang="sk-SK" dirty="0"/>
        </a:p>
      </dgm:t>
    </dgm:pt>
    <dgm:pt modelId="{A774FF73-6D85-4EBB-ACEE-B70B298986DB}" type="parTrans" cxnId="{ED0A0776-32E2-4436-A06F-377879DDDCB9}">
      <dgm:prSet/>
      <dgm:spPr/>
      <dgm:t>
        <a:bodyPr/>
        <a:lstStyle/>
        <a:p>
          <a:endParaRPr lang="sk-SK"/>
        </a:p>
      </dgm:t>
    </dgm:pt>
    <dgm:pt modelId="{775F9B43-73DB-40CD-BD48-DC8EAFE2BC79}" type="sibTrans" cxnId="{ED0A0776-32E2-4436-A06F-377879DDDCB9}">
      <dgm:prSet/>
      <dgm:spPr/>
      <dgm:t>
        <a:bodyPr/>
        <a:lstStyle/>
        <a:p>
          <a:endParaRPr lang="sk-SK"/>
        </a:p>
      </dgm:t>
    </dgm:pt>
    <dgm:pt modelId="{8E20CDAE-FA25-4F27-828B-D5870A32463D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sk-SK" dirty="0"/>
            <a:t>Akčný plán</a:t>
          </a:r>
        </a:p>
      </dgm:t>
    </dgm:pt>
    <dgm:pt modelId="{37E573FA-3DF7-4A96-BD9B-829822C62778}" type="parTrans" cxnId="{EF7B9B31-102A-4806-B5C8-4CAE5F606315}">
      <dgm:prSet/>
      <dgm:spPr/>
      <dgm:t>
        <a:bodyPr/>
        <a:lstStyle/>
        <a:p>
          <a:endParaRPr lang="sk-SK"/>
        </a:p>
      </dgm:t>
    </dgm:pt>
    <dgm:pt modelId="{852AC106-FB06-4B58-B2F3-9ED58A917D11}" type="sibTrans" cxnId="{EF7B9B31-102A-4806-B5C8-4CAE5F606315}">
      <dgm:prSet/>
      <dgm:spPr/>
      <dgm:t>
        <a:bodyPr/>
        <a:lstStyle/>
        <a:p>
          <a:endParaRPr lang="sk-SK"/>
        </a:p>
      </dgm:t>
    </dgm:pt>
    <dgm:pt modelId="{A73ABB75-B77A-4BD7-800C-A0CE186F5EE4}">
      <dgm:prSet phldrT="[Text]" custT="1"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sk-SK" sz="1600" dirty="0"/>
            <a:t>Aktivita 1 </a:t>
          </a:r>
        </a:p>
        <a:p>
          <a:r>
            <a:rPr lang="sk-SK" sz="1600" b="1" dirty="0"/>
            <a:t>Inovačné poukážky </a:t>
          </a:r>
          <a:r>
            <a:rPr lang="sk-SK" sz="1600" dirty="0"/>
            <a:t>národného projektu Inovujme.sk na vylepšenie schémy MH SR</a:t>
          </a:r>
        </a:p>
      </dgm:t>
    </dgm:pt>
    <dgm:pt modelId="{86452A4D-A2CB-4845-B8B6-904417881877}" type="parTrans" cxnId="{D9AD84C5-7C75-4973-8831-00B5B55DB70A}">
      <dgm:prSet/>
      <dgm:spPr/>
      <dgm:t>
        <a:bodyPr/>
        <a:lstStyle/>
        <a:p>
          <a:endParaRPr lang="sk-SK"/>
        </a:p>
      </dgm:t>
    </dgm:pt>
    <dgm:pt modelId="{BFE63A80-3353-4F29-9E7B-28AC70517575}" type="sibTrans" cxnId="{D9AD84C5-7C75-4973-8831-00B5B55DB70A}">
      <dgm:prSet/>
      <dgm:spPr/>
      <dgm:t>
        <a:bodyPr/>
        <a:lstStyle/>
        <a:p>
          <a:endParaRPr lang="sk-SK"/>
        </a:p>
      </dgm:t>
    </dgm:pt>
    <dgm:pt modelId="{8039BF3D-4246-44F5-A6B4-9C7B852912C3}">
      <dgm:prSet phldrT="[Text]" custT="1"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sk-SK" sz="1600" dirty="0"/>
            <a:t>Aktivita 2</a:t>
          </a:r>
        </a:p>
        <a:p>
          <a:r>
            <a:rPr lang="sk-SK" sz="1600" b="1" dirty="0"/>
            <a:t>Monitoring a hodnotenie </a:t>
          </a:r>
          <a:r>
            <a:rPr lang="sk-SK" sz="1600" dirty="0"/>
            <a:t>efektivity finančných grantov pre nové klastre na vylepšenie schémy MH SR </a:t>
          </a:r>
        </a:p>
      </dgm:t>
    </dgm:pt>
    <dgm:pt modelId="{7C848835-C102-4582-B0E7-78CA635A8646}" type="parTrans" cxnId="{13E6FBF1-5B2C-4A76-BA15-8B7AD32EF787}">
      <dgm:prSet/>
      <dgm:spPr/>
      <dgm:t>
        <a:bodyPr/>
        <a:lstStyle/>
        <a:p>
          <a:endParaRPr lang="sk-SK"/>
        </a:p>
      </dgm:t>
    </dgm:pt>
    <dgm:pt modelId="{0F7658AB-1E1E-4379-970B-D258387193F3}" type="sibTrans" cxnId="{13E6FBF1-5B2C-4A76-BA15-8B7AD32EF787}">
      <dgm:prSet/>
      <dgm:spPr/>
      <dgm:t>
        <a:bodyPr/>
        <a:lstStyle/>
        <a:p>
          <a:endParaRPr lang="sk-SK"/>
        </a:p>
      </dgm:t>
    </dgm:pt>
    <dgm:pt modelId="{A06B0C07-1156-4296-8744-CF850EBEF4A7}" type="pres">
      <dgm:prSet presAssocID="{879BB411-1B06-4D89-A116-0970DB2C70B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A382FAD6-C612-427B-BF0E-89CFD38375D3}" type="pres">
      <dgm:prSet presAssocID="{FC23485D-DF87-4866-A47E-6F380B6887F3}" presName="parentText1" presStyleLbl="node1" presStyleIdx="0" presStyleCnt="3" custScaleX="80854" custLinFactNeighborX="467" custLinFactNeighborY="1817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79FEF57-7C47-46AC-B519-E3177E3E1343}" type="pres">
      <dgm:prSet presAssocID="{D43DBEC4-18AB-44B8-A8CF-5AFE21C745EA}" presName="parentText2" presStyleLbl="node1" presStyleIdx="1" presStyleCnt="3" custScaleX="92554" custLinFactNeighborX="5256" custLinFactNeighborY="1388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686CA32-B513-482A-A822-221174C93CE2}" type="pres">
      <dgm:prSet presAssocID="{8E20CDAE-FA25-4F27-828B-D5870A32463D}" presName="parentText3" presStyleLbl="node1" presStyleIdx="2" presStyleCnt="3" custScaleX="131871" custLinFactNeighborX="11461" custLinFactNeighborY="2173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FD4092B-6DDC-48B3-9149-8393383F73D1}" type="pres">
      <dgm:prSet presAssocID="{8E20CDAE-FA25-4F27-828B-D5870A32463D}" presName="childText3" presStyleLbl="solidAlignAcc1" presStyleIdx="0" presStyleCnt="1" custScaleX="141914" custScaleY="106470" custLinFactNeighborX="8771" custLinFactNeighborY="125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0CF395C-66A1-482D-A99F-3AA596E6B9CF}" type="presOf" srcId="{879BB411-1B06-4D89-A116-0970DB2C70BB}" destId="{A06B0C07-1156-4296-8744-CF850EBEF4A7}" srcOrd="0" destOrd="0" presId="urn:microsoft.com/office/officeart/2009/3/layout/IncreasingArrowsProcess"/>
    <dgm:cxn modelId="{D7918BAB-FA36-49F4-9018-2C949FCCA066}" srcId="{879BB411-1B06-4D89-A116-0970DB2C70BB}" destId="{FC23485D-DF87-4866-A47E-6F380B6887F3}" srcOrd="0" destOrd="0" parTransId="{2778D287-2779-4646-B981-4949C4819511}" sibTransId="{A80745BB-31A7-4B79-A2F7-6F55753A48E8}"/>
    <dgm:cxn modelId="{13E6FBF1-5B2C-4A76-BA15-8B7AD32EF787}" srcId="{8E20CDAE-FA25-4F27-828B-D5870A32463D}" destId="{8039BF3D-4246-44F5-A6B4-9C7B852912C3}" srcOrd="1" destOrd="0" parTransId="{7C848835-C102-4582-B0E7-78CA635A8646}" sibTransId="{0F7658AB-1E1E-4379-970B-D258387193F3}"/>
    <dgm:cxn modelId="{88EDEFA2-00A2-496F-BAD1-87B0CB121B8C}" type="presOf" srcId="{8E20CDAE-FA25-4F27-828B-D5870A32463D}" destId="{E686CA32-B513-482A-A822-221174C93CE2}" srcOrd="0" destOrd="0" presId="urn:microsoft.com/office/officeart/2009/3/layout/IncreasingArrowsProcess"/>
    <dgm:cxn modelId="{5DAE5F36-BFF1-4D08-AAD2-B7D0957DC701}" type="presOf" srcId="{A73ABB75-B77A-4BD7-800C-A0CE186F5EE4}" destId="{0FD4092B-6DDC-48B3-9149-8393383F73D1}" srcOrd="0" destOrd="0" presId="urn:microsoft.com/office/officeart/2009/3/layout/IncreasingArrowsProcess"/>
    <dgm:cxn modelId="{D9AD84C5-7C75-4973-8831-00B5B55DB70A}" srcId="{8E20CDAE-FA25-4F27-828B-D5870A32463D}" destId="{A73ABB75-B77A-4BD7-800C-A0CE186F5EE4}" srcOrd="0" destOrd="0" parTransId="{86452A4D-A2CB-4845-B8B6-904417881877}" sibTransId="{BFE63A80-3353-4F29-9E7B-28AC70517575}"/>
    <dgm:cxn modelId="{EF7B9B31-102A-4806-B5C8-4CAE5F606315}" srcId="{879BB411-1B06-4D89-A116-0970DB2C70BB}" destId="{8E20CDAE-FA25-4F27-828B-D5870A32463D}" srcOrd="2" destOrd="0" parTransId="{37E573FA-3DF7-4A96-BD9B-829822C62778}" sibTransId="{852AC106-FB06-4B58-B2F3-9ED58A917D11}"/>
    <dgm:cxn modelId="{1F5E01BF-CEFF-4114-A6EB-2E1F3D7B7D85}" type="presOf" srcId="{8039BF3D-4246-44F5-A6B4-9C7B852912C3}" destId="{0FD4092B-6DDC-48B3-9149-8393383F73D1}" srcOrd="0" destOrd="1" presId="urn:microsoft.com/office/officeart/2009/3/layout/IncreasingArrowsProcess"/>
    <dgm:cxn modelId="{06D19EE2-D45D-4BAC-93E3-60A9E19FD3AA}" type="presOf" srcId="{D43DBEC4-18AB-44B8-A8CF-5AFE21C745EA}" destId="{779FEF57-7C47-46AC-B519-E3177E3E1343}" srcOrd="0" destOrd="0" presId="urn:microsoft.com/office/officeart/2009/3/layout/IncreasingArrowsProcess"/>
    <dgm:cxn modelId="{ED0A0776-32E2-4436-A06F-377879DDDCB9}" srcId="{879BB411-1B06-4D89-A116-0970DB2C70BB}" destId="{D43DBEC4-18AB-44B8-A8CF-5AFE21C745EA}" srcOrd="1" destOrd="0" parTransId="{A774FF73-6D85-4EBB-ACEE-B70B298986DB}" sibTransId="{775F9B43-73DB-40CD-BD48-DC8EAFE2BC79}"/>
    <dgm:cxn modelId="{992A6325-50E1-4C45-BEFE-66EBC87B9C14}" type="presOf" srcId="{FC23485D-DF87-4866-A47E-6F380B6887F3}" destId="{A382FAD6-C612-427B-BF0E-89CFD38375D3}" srcOrd="0" destOrd="0" presId="urn:microsoft.com/office/officeart/2009/3/layout/IncreasingArrowsProcess"/>
    <dgm:cxn modelId="{C29374AC-3B59-492D-AC5B-8ED8D159ED92}" type="presParOf" srcId="{A06B0C07-1156-4296-8744-CF850EBEF4A7}" destId="{A382FAD6-C612-427B-BF0E-89CFD38375D3}" srcOrd="0" destOrd="0" presId="urn:microsoft.com/office/officeart/2009/3/layout/IncreasingArrowsProcess"/>
    <dgm:cxn modelId="{CAB0C600-622F-4E12-8367-C76BA17C476F}" type="presParOf" srcId="{A06B0C07-1156-4296-8744-CF850EBEF4A7}" destId="{779FEF57-7C47-46AC-B519-E3177E3E1343}" srcOrd="1" destOrd="0" presId="urn:microsoft.com/office/officeart/2009/3/layout/IncreasingArrowsProcess"/>
    <dgm:cxn modelId="{1EBCFA73-664E-41AF-A4EA-AB34CF033423}" type="presParOf" srcId="{A06B0C07-1156-4296-8744-CF850EBEF4A7}" destId="{E686CA32-B513-482A-A822-221174C93CE2}" srcOrd="2" destOrd="0" presId="urn:microsoft.com/office/officeart/2009/3/layout/IncreasingArrowsProcess"/>
    <dgm:cxn modelId="{6744FB1A-9470-4C99-A4DD-AC4A87A86119}" type="presParOf" srcId="{A06B0C07-1156-4296-8744-CF850EBEF4A7}" destId="{0FD4092B-6DDC-48B3-9149-8393383F73D1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2FAD6-C612-427B-BF0E-89CFD38375D3}">
      <dsp:nvSpPr>
        <dsp:cNvPr id="0" name=""/>
        <dsp:cNvSpPr/>
      </dsp:nvSpPr>
      <dsp:spPr>
        <a:xfrm>
          <a:off x="190276" y="1043923"/>
          <a:ext cx="6193760" cy="1115649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77109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/>
            <a:t>SWOT analýza</a:t>
          </a:r>
        </a:p>
      </dsp:txBody>
      <dsp:txXfrm>
        <a:off x="190276" y="1322835"/>
        <a:ext cx="5914848" cy="557825"/>
      </dsp:txXfrm>
    </dsp:sp>
    <dsp:sp modelId="{779FEF57-7C47-46AC-B519-E3177E3E1343}">
      <dsp:nvSpPr>
        <dsp:cNvPr id="0" name=""/>
        <dsp:cNvSpPr/>
      </dsp:nvSpPr>
      <dsp:spPr>
        <a:xfrm>
          <a:off x="2256558" y="1367978"/>
          <a:ext cx="4906300" cy="1115649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77109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/>
            <a:t>Best </a:t>
          </a:r>
          <a:r>
            <a:rPr lang="sk-SK" sz="2200" kern="1200" dirty="0" err="1"/>
            <a:t>practices</a:t>
          </a:r>
          <a:endParaRPr lang="sk-SK" sz="2200" kern="1200" dirty="0"/>
        </a:p>
      </dsp:txBody>
      <dsp:txXfrm>
        <a:off x="2256558" y="1646890"/>
        <a:ext cx="4627388" cy="557825"/>
      </dsp:txXfrm>
    </dsp:sp>
    <dsp:sp modelId="{E686CA32-B513-482A-A822-221174C93CE2}">
      <dsp:nvSpPr>
        <dsp:cNvPr id="0" name=""/>
        <dsp:cNvSpPr/>
      </dsp:nvSpPr>
      <dsp:spPr>
        <a:xfrm>
          <a:off x="3825734" y="1827373"/>
          <a:ext cx="3879121" cy="1115649"/>
        </a:xfrm>
        <a:prstGeom prst="rightArrow">
          <a:avLst>
            <a:gd name="adj1" fmla="val 50000"/>
            <a:gd name="adj2" fmla="val 5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77109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/>
            <a:t>Akčný plán</a:t>
          </a:r>
        </a:p>
      </dsp:txBody>
      <dsp:txXfrm>
        <a:off x="3825734" y="2106285"/>
        <a:ext cx="3600209" cy="557825"/>
      </dsp:txXfrm>
    </dsp:sp>
    <dsp:sp modelId="{0FD4092B-6DDC-48B3-9149-8393383F73D1}">
      <dsp:nvSpPr>
        <dsp:cNvPr id="0" name=""/>
        <dsp:cNvSpPr/>
      </dsp:nvSpPr>
      <dsp:spPr>
        <a:xfrm>
          <a:off x="3852473" y="2641833"/>
          <a:ext cx="3348334" cy="22547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/>
            <a:t>Aktivita 1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/>
            <a:t>Inovačné poukážky </a:t>
          </a:r>
          <a:r>
            <a:rPr lang="sk-SK" sz="1600" kern="1200" dirty="0"/>
            <a:t>národného projektu Inovujme.sk na vylepšenie schémy MH SR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/>
            <a:t>Aktivita 2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/>
            <a:t>Monitoring a hodnotenie </a:t>
          </a:r>
          <a:r>
            <a:rPr lang="sk-SK" sz="1600" kern="1200" dirty="0"/>
            <a:t>efektivity finančných grantov pre nové klastre na vylepšenie schémy MH SR </a:t>
          </a:r>
        </a:p>
      </dsp:txBody>
      <dsp:txXfrm>
        <a:off x="3852473" y="2641833"/>
        <a:ext cx="3348334" cy="2254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52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77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09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/>
              <a:t>IRSWS – S</a:t>
            </a:r>
            <a:r>
              <a:rPr lang="en-US" sz="1200" dirty="0"/>
              <a:t>hare</a:t>
            </a:r>
            <a:r>
              <a:rPr lang="sk-SK" sz="1200" dirty="0"/>
              <a:t> </a:t>
            </a:r>
            <a:r>
              <a:rPr lang="en-US" sz="1200" dirty="0"/>
              <a:t>and learn of best practices and cluster possibilities to foster industry4.0</a:t>
            </a:r>
            <a:r>
              <a:rPr lang="sk-SK" sz="1200" dirty="0"/>
              <a:t>: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17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86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60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1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Edit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93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156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11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99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Name, </a:t>
            </a:r>
            <a:r>
              <a:rPr lang="en-GB" dirty="0"/>
              <a:t>person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Institution</a:t>
            </a:r>
            <a:endParaRPr lang="en-GB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36B322-10D1-4FAE-AF3D-03FC924A4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9746" y="-171400"/>
            <a:ext cx="474919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829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B4169FD5-1750-433B-A536-EB9ECD2A3C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8924" y="-45454"/>
            <a:ext cx="4970165" cy="301782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708920"/>
            <a:ext cx="9144000" cy="414908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755573" y="3227916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D620EEA-C7FB-4B7D-9D8F-FE3BA3EB3A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502" y="4725143"/>
            <a:ext cx="7489414" cy="237325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Name, </a:t>
            </a:r>
            <a:r>
              <a:rPr lang="en-GB" dirty="0"/>
              <a:t>person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F35EE7-3B52-4A16-A5E3-FD4D21572B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502" y="5157215"/>
            <a:ext cx="7489414" cy="237325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Position</a:t>
            </a:r>
            <a:endParaRPr lang="en-GB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C5ACE0F7-7D01-426E-812B-8E69121EE9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6502" y="5589263"/>
            <a:ext cx="7489414" cy="237325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Institution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932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E06CF5-1069-4D50-9496-8A1874DBCCE9}"/>
              </a:ext>
            </a:extLst>
          </p:cNvPr>
          <p:cNvSpPr/>
          <p:nvPr userDrawn="1"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11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K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CB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4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Light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35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Dark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59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7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!</a:t>
            </a:r>
            <a:endParaRPr lang="en-GB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1C04DA-63C1-4150-B42C-F90ACA2399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4804" y="116632"/>
            <a:ext cx="474919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F11843-A56C-410D-A3C1-CD8AA2D39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4014" y="116632"/>
            <a:ext cx="474919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49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69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Edit </a:t>
            </a:r>
            <a:r>
              <a:rPr lang="fr-FR" dirty="0" err="1"/>
              <a:t>subtitle</a:t>
            </a:r>
            <a:r>
              <a:rPr lang="fr-FR" dirty="0"/>
              <a:t> styles du masque</a:t>
            </a:r>
            <a:endParaRPr lang="en-GB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D92C89-0074-4555-9A8D-684DC4C7AD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3890" y="0"/>
            <a:ext cx="27527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9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44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Edit </a:t>
            </a:r>
            <a:r>
              <a:rPr lang="fr-FR" dirty="0" err="1"/>
              <a:t>subtitle</a:t>
            </a:r>
            <a:r>
              <a:rPr lang="fr-FR" dirty="0"/>
              <a:t> styles du masque</a:t>
            </a:r>
            <a:endParaRPr lang="en-GB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D92C89-0074-4555-9A8D-684DC4C7AD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3890" y="0"/>
            <a:ext cx="27527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964473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  <p:sldLayoutId id="2147483709" r:id="rId5"/>
    <p:sldLayoutId id="2147483710" r:id="rId6"/>
    <p:sldLayoutId id="2147483711" r:id="rId7"/>
    <p:sldLayoutId id="2147483713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Edit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69987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704" r:id="rId3"/>
    <p:sldLayoutId id="2147483671" r:id="rId4"/>
    <p:sldLayoutId id="2147483670" r:id="rId5"/>
    <p:sldLayoutId id="2147483684" r:id="rId6"/>
    <p:sldLayoutId id="2147483675" r:id="rId7"/>
    <p:sldLayoutId id="2147483686" r:id="rId8"/>
    <p:sldLayoutId id="2147483687" r:id="rId9"/>
    <p:sldLayoutId id="2147483688" r:id="rId10"/>
    <p:sldLayoutId id="2147483689" r:id="rId11"/>
    <p:sldLayoutId id="214748367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  <a:endParaRPr lang="en-GB" noProof="0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1754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5018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8" r:id="rId2"/>
    <p:sldLayoutId id="2147483697" r:id="rId3"/>
    <p:sldLayoutId id="2147483698" r:id="rId4"/>
    <p:sldLayoutId id="214748369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olacek@sbagency.s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1.sv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eb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bagency.sk/sba-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2"/>
            <a:ext cx="4960051" cy="4093391"/>
          </a:xfrm>
          <a:prstGeom prst="rect">
            <a:avLst/>
          </a:prstGeom>
        </p:spPr>
      </p:pic>
      <p:sp>
        <p:nvSpPr>
          <p:cNvPr id="2" name="Google Shape;133;p29"/>
          <p:cNvSpPr txBox="1">
            <a:spLocks/>
          </p:cNvSpPr>
          <p:nvPr/>
        </p:nvSpPr>
        <p:spPr>
          <a:xfrm>
            <a:off x="739153" y="5541721"/>
            <a:ext cx="7665693" cy="92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Clr>
                <a:srgbClr val="7F7F7F"/>
              </a:buClr>
              <a:buFont typeface="Arial"/>
              <a:buNone/>
            </a:pPr>
            <a:r>
              <a:rPr lang="sk-SK" sz="2000" b="0" dirty="0" err="1">
                <a:solidFill>
                  <a:srgbClr val="7F7F7F"/>
                </a:solidFill>
                <a:sym typeface="Arial"/>
              </a:rPr>
              <a:t>Regional</a:t>
            </a:r>
            <a:r>
              <a:rPr lang="sk-SK" sz="2000" b="0" dirty="0">
                <a:solidFill>
                  <a:srgbClr val="7F7F7F"/>
                </a:solidFill>
                <a:sym typeface="Arial"/>
              </a:rPr>
              <a:t> </a:t>
            </a:r>
            <a:r>
              <a:rPr lang="sk-SK" sz="2000" b="0" dirty="0" err="1">
                <a:solidFill>
                  <a:srgbClr val="7F7F7F"/>
                </a:solidFill>
                <a:sym typeface="Arial"/>
              </a:rPr>
              <a:t>stakeholders</a:t>
            </a:r>
            <a:r>
              <a:rPr lang="sk-SK" sz="2000" b="0" dirty="0">
                <a:solidFill>
                  <a:srgbClr val="7F7F7F"/>
                </a:solidFill>
                <a:sym typeface="Arial"/>
              </a:rPr>
              <a:t> workshop V.</a:t>
            </a:r>
            <a:endParaRPr lang="en-GB" sz="2000" b="0" dirty="0">
              <a:solidFill>
                <a:srgbClr val="7F7F7F"/>
              </a:solidFill>
              <a:sym typeface="Arial"/>
            </a:endParaRPr>
          </a:p>
          <a:p>
            <a:pPr algn="r">
              <a:spcBef>
                <a:spcPts val="0"/>
              </a:spcBef>
              <a:buClr>
                <a:srgbClr val="7F7F7F"/>
              </a:buClr>
              <a:buFont typeface="Arial"/>
              <a:buNone/>
            </a:pPr>
            <a:r>
              <a:rPr lang="en-US" sz="2000" b="0" dirty="0">
                <a:solidFill>
                  <a:srgbClr val="7F7F7F"/>
                </a:solidFill>
                <a:sym typeface="Arial"/>
              </a:rPr>
              <a:t> </a:t>
            </a:r>
            <a:r>
              <a:rPr lang="sk-SK" sz="2000" b="0" dirty="0">
                <a:solidFill>
                  <a:srgbClr val="7F7F7F"/>
                </a:solidFill>
                <a:sym typeface="Arial"/>
              </a:rPr>
              <a:t>21</a:t>
            </a:r>
            <a:r>
              <a:rPr lang="en-US" sz="2000" b="0" dirty="0">
                <a:solidFill>
                  <a:srgbClr val="7F7F7F"/>
                </a:solidFill>
                <a:sym typeface="Arial"/>
              </a:rPr>
              <a:t>.</a:t>
            </a:r>
            <a:r>
              <a:rPr lang="sk-SK" sz="2000" b="0" dirty="0">
                <a:solidFill>
                  <a:srgbClr val="7F7F7F"/>
                </a:solidFill>
                <a:sym typeface="Arial"/>
              </a:rPr>
              <a:t>10.</a:t>
            </a:r>
            <a:r>
              <a:rPr lang="en-US" sz="2000" b="0" dirty="0">
                <a:solidFill>
                  <a:srgbClr val="7F7F7F"/>
                </a:solidFill>
                <a:sym typeface="Arial"/>
              </a:rPr>
              <a:t>20</a:t>
            </a:r>
            <a:r>
              <a:rPr lang="sk-SK" sz="2000" b="0" dirty="0">
                <a:solidFill>
                  <a:srgbClr val="7F7F7F"/>
                </a:solidFill>
                <a:sym typeface="Arial"/>
              </a:rPr>
              <a:t>21</a:t>
            </a:r>
            <a:r>
              <a:rPr lang="en-US" sz="2000" b="0" dirty="0">
                <a:solidFill>
                  <a:srgbClr val="7F7F7F"/>
                </a:solidFill>
                <a:sym typeface="Arial"/>
              </a:rPr>
              <a:t> </a:t>
            </a:r>
            <a:r>
              <a:rPr lang="en-US" sz="2000" dirty="0"/>
              <a:t>| </a:t>
            </a:r>
            <a:r>
              <a:rPr lang="sk-SK" sz="2000" dirty="0"/>
              <a:t>SIEA</a:t>
            </a:r>
            <a:r>
              <a:rPr lang="en-US" sz="2000" b="0" dirty="0">
                <a:solidFill>
                  <a:srgbClr val="7F7F7F"/>
                </a:solidFill>
                <a:sym typeface="Arial"/>
              </a:rPr>
              <a:t> </a:t>
            </a:r>
            <a:endParaRPr lang="en-US" sz="2000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82DD420A-D07A-49F5-88C5-4D6B2C04F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3578" y="4426071"/>
            <a:ext cx="7272337" cy="216000"/>
          </a:xfrm>
        </p:spPr>
        <p:txBody>
          <a:bodyPr/>
          <a:lstStyle/>
          <a:p>
            <a:r>
              <a:rPr lang="sk-SK" dirty="0"/>
              <a:t>Petra </a:t>
            </a:r>
            <a:r>
              <a:rPr lang="sk-SK" dirty="0" err="1"/>
              <a:t>Pazerini</a:t>
            </a:r>
            <a:r>
              <a:rPr lang="sk-SK" dirty="0"/>
              <a:t> &amp; Artur Bobovnicky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E6A74766-2054-4DDA-8699-03172DBE2F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7319" y="4869160"/>
            <a:ext cx="7272337" cy="216000"/>
          </a:xfrm>
        </p:spPr>
        <p:txBody>
          <a:bodyPr/>
          <a:lstStyle/>
          <a:p>
            <a:r>
              <a:rPr lang="sk-SK" dirty="0"/>
              <a:t>Manažér medzinárodných aktivít / Projektový manažér</a:t>
            </a:r>
            <a:endParaRPr lang="en-GB" dirty="0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02E7D506-D016-467F-A53D-F1E8A6D555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319" y="5325721"/>
            <a:ext cx="7272337" cy="216000"/>
          </a:xfrm>
        </p:spPr>
        <p:txBody>
          <a:bodyPr/>
          <a:lstStyle/>
          <a:p>
            <a:r>
              <a:rPr lang="sk-SK" dirty="0"/>
              <a:t>Slovak Business Agency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B777308-2FB1-4720-9B9A-9C60E241F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9" y="476672"/>
            <a:ext cx="1076190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err="1" smtClean="0"/>
              <a:t>Action</a:t>
            </a:r>
            <a:r>
              <a:rPr lang="sk-SK" sz="3200" dirty="0" smtClean="0"/>
              <a:t> 1 – </a:t>
            </a:r>
            <a:r>
              <a:rPr lang="sk-SK" sz="3200" dirty="0" err="1" smtClean="0"/>
              <a:t>Current</a:t>
            </a:r>
            <a:r>
              <a:rPr lang="sk-SK" sz="3200" dirty="0" smtClean="0"/>
              <a:t> Status</a:t>
            </a:r>
            <a:endParaRPr lang="sk-SK" sz="5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6665" y="1340768"/>
            <a:ext cx="8207375" cy="5786483"/>
          </a:xfrm>
        </p:spPr>
        <p:txBody>
          <a:bodyPr>
            <a:normAutofit/>
          </a:bodyPr>
          <a:lstStyle/>
          <a:p>
            <a:r>
              <a:rPr lang="sk-SK" b="0" dirty="0" err="1" smtClean="0"/>
              <a:t>July</a:t>
            </a:r>
            <a:r>
              <a:rPr lang="sk-SK" b="0" dirty="0" smtClean="0"/>
              <a:t> 2021		</a:t>
            </a:r>
            <a:r>
              <a:rPr lang="sk-SK" b="0" dirty="0" err="1" smtClean="0"/>
              <a:t>First</a:t>
            </a:r>
            <a:r>
              <a:rPr lang="sk-SK" b="0" dirty="0" smtClean="0"/>
              <a:t> </a:t>
            </a:r>
            <a:r>
              <a:rPr lang="sk-SK" b="0" dirty="0" err="1" smtClean="0"/>
              <a:t>call</a:t>
            </a:r>
            <a:r>
              <a:rPr lang="sk-SK" b="0" dirty="0" smtClean="0"/>
              <a:t> </a:t>
            </a:r>
            <a:r>
              <a:rPr lang="sk-SK" b="0" dirty="0" err="1" smtClean="0"/>
              <a:t>launched</a:t>
            </a:r>
            <a:r>
              <a:rPr lang="sk-SK" b="0" dirty="0" smtClean="0"/>
              <a:t> – </a:t>
            </a:r>
            <a:r>
              <a:rPr lang="sk-SK" b="0" dirty="0" err="1" smtClean="0"/>
              <a:t>Banska</a:t>
            </a:r>
            <a:r>
              <a:rPr lang="sk-SK" b="0" dirty="0" smtClean="0"/>
              <a:t> Bystrica 			</a:t>
            </a:r>
            <a:r>
              <a:rPr lang="sk-SK" b="0" dirty="0" err="1" smtClean="0"/>
              <a:t>region,within</a:t>
            </a:r>
            <a:r>
              <a:rPr lang="sk-SK" b="0" dirty="0" smtClean="0"/>
              <a:t> CURI </a:t>
            </a:r>
            <a:r>
              <a:rPr lang="sk-SK" b="0" dirty="0" err="1" smtClean="0"/>
              <a:t>initiative</a:t>
            </a:r>
            <a:r>
              <a:rPr lang="sk-SK" b="0" dirty="0" smtClean="0"/>
              <a:t> by </a:t>
            </a:r>
            <a:r>
              <a:rPr lang="sk-SK" b="0" dirty="0" err="1" smtClean="0"/>
              <a:t>World</a:t>
            </a:r>
            <a:r>
              <a:rPr lang="sk-SK" b="0" dirty="0" smtClean="0"/>
              <a:t> 			Bank, </a:t>
            </a:r>
            <a:r>
              <a:rPr lang="sk-SK" b="0" dirty="0" err="1" smtClean="0"/>
              <a:t>MoE</a:t>
            </a:r>
            <a:r>
              <a:rPr lang="sk-SK" b="0" dirty="0" smtClean="0"/>
              <a:t> and </a:t>
            </a:r>
            <a:r>
              <a:rPr lang="sk-SK" b="0" dirty="0" err="1" smtClean="0"/>
              <a:t>with</a:t>
            </a:r>
            <a:r>
              <a:rPr lang="sk-SK" b="0" dirty="0" smtClean="0"/>
              <a:t> </a:t>
            </a:r>
            <a:r>
              <a:rPr lang="sk-SK" b="0" dirty="0" err="1" smtClean="0"/>
              <a:t>support</a:t>
            </a:r>
            <a:r>
              <a:rPr lang="sk-SK" b="0" dirty="0" smtClean="0"/>
              <a:t> of EC</a:t>
            </a:r>
          </a:p>
          <a:p>
            <a:r>
              <a:rPr lang="sk-SK" b="0" dirty="0"/>
              <a:t/>
            </a:r>
            <a:br>
              <a:rPr lang="sk-SK" b="0" dirty="0"/>
            </a:br>
            <a:r>
              <a:rPr lang="sk-SK" b="0" dirty="0" err="1" smtClean="0"/>
              <a:t>October</a:t>
            </a:r>
            <a:r>
              <a:rPr lang="sk-SK" b="0" dirty="0" smtClean="0"/>
              <a:t> 2021 	</a:t>
            </a:r>
            <a:r>
              <a:rPr lang="sk-SK" b="0" dirty="0" err="1" smtClean="0"/>
              <a:t>Second</a:t>
            </a:r>
            <a:r>
              <a:rPr lang="sk-SK" b="0" dirty="0" smtClean="0"/>
              <a:t> </a:t>
            </a:r>
            <a:r>
              <a:rPr lang="sk-SK" b="0" dirty="0" err="1" smtClean="0"/>
              <a:t>call</a:t>
            </a:r>
            <a:r>
              <a:rPr lang="sk-SK" b="0" dirty="0" smtClean="0"/>
              <a:t> – Slovakia (</a:t>
            </a:r>
            <a:r>
              <a:rPr lang="sk-SK" b="0" dirty="0" err="1" smtClean="0"/>
              <a:t>except</a:t>
            </a:r>
            <a:r>
              <a:rPr lang="sk-SK" b="0" dirty="0" smtClean="0"/>
              <a:t> BB), 			new type of </a:t>
            </a:r>
            <a:r>
              <a:rPr lang="sk-SK" b="0" dirty="0" err="1" smtClean="0"/>
              <a:t>activities</a:t>
            </a:r>
            <a:r>
              <a:rPr lang="sk-SK" b="0" dirty="0" smtClean="0"/>
              <a:t> (</a:t>
            </a:r>
            <a:r>
              <a:rPr lang="sk-SK" b="0" dirty="0" err="1" smtClean="0"/>
              <a:t>e.g</a:t>
            </a:r>
            <a:r>
              <a:rPr lang="sk-SK" b="0" dirty="0" smtClean="0"/>
              <a:t>. IPR)</a:t>
            </a:r>
          </a:p>
          <a:p>
            <a:r>
              <a:rPr lang="sk-SK" b="0" dirty="0" smtClean="0"/>
              <a:t>November 2021 	</a:t>
            </a:r>
            <a:r>
              <a:rPr lang="sk-SK" b="0" dirty="0" err="1" smtClean="0"/>
              <a:t>Third</a:t>
            </a:r>
            <a:r>
              <a:rPr lang="sk-SK" b="0" dirty="0" smtClean="0"/>
              <a:t> </a:t>
            </a:r>
            <a:r>
              <a:rPr lang="sk-SK" b="0" dirty="0" err="1" smtClean="0"/>
              <a:t>call</a:t>
            </a:r>
            <a:r>
              <a:rPr lang="sk-SK" b="0" dirty="0" smtClean="0"/>
              <a:t> </a:t>
            </a:r>
            <a:r>
              <a:rPr lang="sk-SK" b="0" dirty="0" err="1" smtClean="0"/>
              <a:t>Banska</a:t>
            </a:r>
            <a:r>
              <a:rPr lang="sk-SK" b="0" dirty="0" smtClean="0"/>
              <a:t> Bystrica</a:t>
            </a:r>
          </a:p>
          <a:p>
            <a:r>
              <a:rPr lang="sk-SK" b="0" dirty="0" err="1" smtClean="0"/>
              <a:t>January</a:t>
            </a:r>
            <a:r>
              <a:rPr lang="sk-SK" b="0" dirty="0" smtClean="0"/>
              <a:t> 2022 	</a:t>
            </a:r>
            <a:r>
              <a:rPr lang="sk-SK" b="0" dirty="0" err="1" smtClean="0"/>
              <a:t>Fourth</a:t>
            </a:r>
            <a:r>
              <a:rPr lang="sk-SK" b="0" dirty="0" smtClean="0"/>
              <a:t> </a:t>
            </a:r>
            <a:r>
              <a:rPr lang="sk-SK" b="0" dirty="0" err="1" smtClean="0"/>
              <a:t>call</a:t>
            </a:r>
            <a:r>
              <a:rPr lang="sk-SK" b="0" dirty="0" smtClean="0"/>
              <a:t> </a:t>
            </a:r>
            <a:r>
              <a:rPr lang="sk-SK" b="0" dirty="0" err="1" smtClean="0"/>
              <a:t>planned</a:t>
            </a:r>
            <a:r>
              <a:rPr lang="sk-SK" b="0" dirty="0" smtClean="0"/>
              <a:t>, Slovakia</a:t>
            </a:r>
          </a:p>
          <a:p>
            <a:r>
              <a:rPr lang="sk-SK" b="0" dirty="0"/>
              <a:t/>
            </a:r>
            <a:br>
              <a:rPr lang="sk-SK" b="0" dirty="0"/>
            </a:br>
            <a:endParaRPr lang="sk-SK" b="0" dirty="0" smtClean="0"/>
          </a:p>
        </p:txBody>
      </p:sp>
    </p:spTree>
    <p:extLst>
      <p:ext uri="{BB962C8B-B14F-4D97-AF65-F5344CB8AC3E}">
        <p14:creationId xmlns:p14="http://schemas.microsoft.com/office/powerpoint/2010/main" val="381221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err="1" smtClean="0"/>
              <a:t>Action</a:t>
            </a:r>
            <a:r>
              <a:rPr lang="sk-SK" sz="4000" dirty="0" smtClean="0"/>
              <a:t> 2</a:t>
            </a:r>
            <a:endParaRPr lang="sk-SK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sz="2000" dirty="0" smtClean="0"/>
              <a:t>Title: </a:t>
            </a:r>
            <a:r>
              <a:rPr lang="en-US" sz="2000" dirty="0"/>
              <a:t>improvement of the policy measure Scheme DM 13/2017 and Scheme for support for clustering of enterprises no. DM - 3/2020)</a:t>
            </a:r>
            <a:endParaRPr lang="sk-SK" sz="2000" dirty="0"/>
          </a:p>
          <a:p>
            <a:endParaRPr lang="sk-SK" sz="2000" dirty="0" smtClean="0"/>
          </a:p>
          <a:p>
            <a:r>
              <a:rPr lang="sk-SK" sz="2000" dirty="0" err="1" smtClean="0"/>
              <a:t>Goal</a:t>
            </a:r>
            <a:r>
              <a:rPr lang="sk-SK" sz="2000" dirty="0" smtClean="0"/>
              <a:t>: to </a:t>
            </a:r>
            <a:r>
              <a:rPr lang="sk-SK" sz="2000" dirty="0" err="1" smtClean="0"/>
              <a:t>introduce</a:t>
            </a:r>
            <a:r>
              <a:rPr lang="sk-SK" sz="2000" dirty="0" smtClean="0"/>
              <a:t> </a:t>
            </a:r>
            <a:r>
              <a:rPr lang="sk-SK" sz="2000" dirty="0"/>
              <a:t>m</a:t>
            </a:r>
            <a:r>
              <a:rPr lang="en-US" sz="2000" dirty="0" err="1" smtClean="0"/>
              <a:t>onitoring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sk-SK" sz="2000" dirty="0" smtClean="0"/>
              <a:t>e</a:t>
            </a:r>
            <a:r>
              <a:rPr lang="en-US" sz="2000" dirty="0" smtClean="0"/>
              <a:t>valuation </a:t>
            </a:r>
            <a:r>
              <a:rPr lang="en-US" sz="2000" dirty="0"/>
              <a:t>of the effectiveness and efficiency of the financial non-refundable grants for clusters </a:t>
            </a:r>
            <a:r>
              <a:rPr lang="sk-SK" sz="2000" dirty="0" smtClean="0"/>
              <a:t>(</a:t>
            </a:r>
            <a:r>
              <a:rPr lang="en-US" sz="2000" dirty="0" smtClean="0"/>
              <a:t>in </a:t>
            </a:r>
            <a:r>
              <a:rPr lang="en-US" sz="2000" dirty="0"/>
              <a:t>the early stage of </a:t>
            </a:r>
            <a:r>
              <a:rPr lang="en-US" sz="2000" dirty="0" smtClean="0"/>
              <a:t>development</a:t>
            </a:r>
            <a:r>
              <a:rPr lang="sk-SK" sz="2000" dirty="0" smtClean="0"/>
              <a:t>)</a:t>
            </a:r>
          </a:p>
          <a:p>
            <a:r>
              <a:rPr lang="en-US" sz="2000" dirty="0" smtClean="0"/>
              <a:t> </a:t>
            </a:r>
            <a:endParaRPr lang="sk-SK" sz="2000" dirty="0"/>
          </a:p>
          <a:p>
            <a:r>
              <a:rPr lang="sk-SK" sz="2000" b="0" dirty="0" err="1" smtClean="0"/>
              <a:t>Main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features</a:t>
            </a:r>
            <a:r>
              <a:rPr lang="sk-SK" sz="2000" b="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a set of performance criteria has to be developed and used </a:t>
            </a:r>
            <a:endParaRPr lang="sk-SK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/>
              <a:t>during </a:t>
            </a:r>
            <a:r>
              <a:rPr lang="en-US" sz="2000" b="0" dirty="0"/>
              <a:t>2021 only early stage cluster assessment and monitoring tool is going to be </a:t>
            </a:r>
            <a:r>
              <a:rPr lang="en-US" sz="2000" b="0" dirty="0" smtClean="0"/>
              <a:t>developed</a:t>
            </a:r>
            <a:endParaRPr lang="sk-SK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/>
              <a:t>similar </a:t>
            </a:r>
            <a:r>
              <a:rPr lang="en-US" sz="2000" b="0" dirty="0"/>
              <a:t>approach will be implemented in development of the tool for mature clusters and excellent clusters (second and third level</a:t>
            </a:r>
            <a:r>
              <a:rPr lang="en-US" sz="2000" b="0" dirty="0" smtClean="0"/>
              <a:t>).</a:t>
            </a:r>
            <a:endParaRPr lang="sk-SK" sz="2000" dirty="0" smtClean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13391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6087" y="332656"/>
            <a:ext cx="8229600" cy="562074"/>
          </a:xfrm>
        </p:spPr>
        <p:txBody>
          <a:bodyPr>
            <a:noAutofit/>
          </a:bodyPr>
          <a:lstStyle/>
          <a:p>
            <a:r>
              <a:rPr lang="sk-SK" sz="3200" dirty="0" err="1" smtClean="0"/>
              <a:t>Action</a:t>
            </a:r>
            <a:r>
              <a:rPr lang="sk-SK" sz="3200" dirty="0" smtClean="0"/>
              <a:t> </a:t>
            </a:r>
            <a:r>
              <a:rPr lang="sk-SK" sz="3200" dirty="0" smtClean="0"/>
              <a:t>2 – </a:t>
            </a:r>
            <a:r>
              <a:rPr lang="sk-SK" sz="3200" dirty="0" err="1" smtClean="0"/>
              <a:t>Time</a:t>
            </a:r>
            <a:r>
              <a:rPr lang="sk-SK" sz="3200" dirty="0" smtClean="0"/>
              <a:t> </a:t>
            </a:r>
            <a:r>
              <a:rPr lang="sk-SK" sz="3200" dirty="0" err="1" smtClean="0"/>
              <a:t>plan</a:t>
            </a:r>
            <a:r>
              <a:rPr lang="sk-SK" sz="3200" dirty="0" smtClean="0"/>
              <a:t> of </a:t>
            </a:r>
            <a:r>
              <a:rPr lang="sk-SK" sz="3200" dirty="0" err="1" smtClean="0"/>
              <a:t>activities</a:t>
            </a:r>
            <a:r>
              <a:rPr lang="sk-SK" sz="5400" dirty="0"/>
              <a:t/>
            </a:r>
            <a:br>
              <a:rPr lang="sk-SK" sz="5400" dirty="0"/>
            </a:br>
            <a:endParaRPr lang="sk-SK" sz="5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6087" y="1196752"/>
            <a:ext cx="8207375" cy="5786483"/>
          </a:xfrm>
        </p:spPr>
        <p:txBody>
          <a:bodyPr>
            <a:normAutofit fontScale="85000" lnSpcReduction="10000"/>
          </a:bodyPr>
          <a:lstStyle/>
          <a:p>
            <a:r>
              <a:rPr lang="en-US" b="0" dirty="0"/>
              <a:t>2019, </a:t>
            </a:r>
            <a:r>
              <a:rPr lang="en-US" b="0" dirty="0" smtClean="0"/>
              <a:t>Sept</a:t>
            </a:r>
            <a:r>
              <a:rPr lang="sk-SK" b="0" dirty="0" smtClean="0"/>
              <a:t>.	 </a:t>
            </a:r>
            <a:r>
              <a:rPr lang="en-US" b="0" dirty="0" smtClean="0"/>
              <a:t>First </a:t>
            </a:r>
            <a:r>
              <a:rPr lang="en-US" b="0" dirty="0"/>
              <a:t>ideas how to better monitor and </a:t>
            </a:r>
            <a:r>
              <a:rPr lang="en-US" b="0" dirty="0" smtClean="0"/>
              <a:t>assess </a:t>
            </a:r>
            <a:r>
              <a:rPr lang="en-US" b="0" dirty="0"/>
              <a:t>the </a:t>
            </a:r>
            <a:r>
              <a:rPr lang="sk-SK" b="0" dirty="0" smtClean="0"/>
              <a:t>		</a:t>
            </a:r>
            <a:r>
              <a:rPr lang="en-US" b="0" dirty="0" smtClean="0"/>
              <a:t>performance </a:t>
            </a:r>
            <a:r>
              <a:rPr lang="en-US" b="0" dirty="0"/>
              <a:t>and impact of </a:t>
            </a:r>
            <a:r>
              <a:rPr lang="en-US" b="0" dirty="0" smtClean="0"/>
              <a:t>cluster </a:t>
            </a:r>
            <a:r>
              <a:rPr lang="en-US" b="0" dirty="0"/>
              <a:t>programs were </a:t>
            </a:r>
            <a:r>
              <a:rPr lang="sk-SK" b="0" dirty="0" smtClean="0"/>
              <a:t>		</a:t>
            </a:r>
            <a:r>
              <a:rPr lang="en-US" b="0" dirty="0" smtClean="0"/>
              <a:t>initiated</a:t>
            </a:r>
            <a:endParaRPr lang="sk-SK" b="0" dirty="0"/>
          </a:p>
          <a:p>
            <a:r>
              <a:rPr lang="en-US" b="0" dirty="0"/>
              <a:t>2019, </a:t>
            </a:r>
            <a:r>
              <a:rPr lang="en-US" b="0" dirty="0" smtClean="0"/>
              <a:t>Dec</a:t>
            </a:r>
            <a:r>
              <a:rPr lang="sk-SK" b="0" dirty="0" smtClean="0"/>
              <a:t>.	</a:t>
            </a:r>
            <a:r>
              <a:rPr lang="en-US" b="0" dirty="0" smtClean="0"/>
              <a:t>INNO </a:t>
            </a:r>
            <a:r>
              <a:rPr lang="en-US" b="0" dirty="0"/>
              <a:t>Industry Regional Stakeholders </a:t>
            </a:r>
            <a:r>
              <a:rPr lang="en-US" b="0" dirty="0" smtClean="0"/>
              <a:t>Workshop </a:t>
            </a:r>
            <a:r>
              <a:rPr lang="sk-SK" b="0" dirty="0" smtClean="0"/>
              <a:t>		</a:t>
            </a:r>
            <a:r>
              <a:rPr lang="en-US" b="0" dirty="0" smtClean="0"/>
              <a:t>(</a:t>
            </a:r>
            <a:r>
              <a:rPr lang="en-US" b="0" dirty="0"/>
              <a:t>Dec.11): Setting the ideas and </a:t>
            </a:r>
            <a:r>
              <a:rPr lang="en-US" b="0" dirty="0" smtClean="0"/>
              <a:t>team </a:t>
            </a:r>
            <a:r>
              <a:rPr lang="en-US" b="0" dirty="0"/>
              <a:t>composition for </a:t>
            </a:r>
            <a:r>
              <a:rPr lang="sk-SK" b="0" dirty="0" smtClean="0"/>
              <a:t>		</a:t>
            </a:r>
            <a:r>
              <a:rPr lang="en-US" b="0" dirty="0" smtClean="0"/>
              <a:t>Action </a:t>
            </a:r>
            <a:r>
              <a:rPr lang="en-US" b="0" dirty="0"/>
              <a:t>2</a:t>
            </a:r>
            <a:endParaRPr lang="sk-SK" b="0" dirty="0"/>
          </a:p>
          <a:p>
            <a:r>
              <a:rPr lang="en-US" b="0" dirty="0" smtClean="0"/>
              <a:t>2020</a:t>
            </a:r>
            <a:r>
              <a:rPr lang="sk-SK" b="0" dirty="0" smtClean="0"/>
              <a:t>	</a:t>
            </a:r>
            <a:r>
              <a:rPr lang="en-US" b="0" dirty="0"/>
              <a:t>	Description and first drafts of the </a:t>
            </a:r>
            <a:r>
              <a:rPr lang="sk-SK" b="0" dirty="0" smtClean="0"/>
              <a:t>				</a:t>
            </a:r>
            <a:r>
              <a:rPr lang="en-US" b="0" dirty="0" smtClean="0"/>
              <a:t>assessment </a:t>
            </a:r>
            <a:r>
              <a:rPr lang="en-US" b="0" dirty="0"/>
              <a:t>and monitoring model (Action 2) prepared</a:t>
            </a:r>
            <a:endParaRPr lang="sk-SK" b="0" dirty="0"/>
          </a:p>
          <a:p>
            <a:r>
              <a:rPr lang="en-US" b="0" dirty="0"/>
              <a:t>2021, </a:t>
            </a:r>
            <a:r>
              <a:rPr lang="en-US" b="0" dirty="0" smtClean="0"/>
              <a:t>May</a:t>
            </a:r>
            <a:r>
              <a:rPr lang="en-US" b="0" dirty="0"/>
              <a:t>	Discussion with clusters</a:t>
            </a:r>
            <a:endParaRPr lang="sk-SK" b="0" dirty="0"/>
          </a:p>
          <a:p>
            <a:r>
              <a:rPr lang="en-US" b="0" dirty="0"/>
              <a:t>2021, June	INNO Industry Regional Stakeholders Workshop (June </a:t>
            </a:r>
            <a:r>
              <a:rPr lang="sk-SK" b="0" dirty="0" smtClean="0"/>
              <a:t>		</a:t>
            </a:r>
            <a:r>
              <a:rPr lang="en-US" b="0" dirty="0" smtClean="0"/>
              <a:t>25</a:t>
            </a:r>
            <a:r>
              <a:rPr lang="en-US" b="0" dirty="0"/>
              <a:t>): discussion about the s Action 2 of the Action Plan, </a:t>
            </a:r>
            <a:r>
              <a:rPr lang="sk-SK" b="0" dirty="0" smtClean="0"/>
              <a:t>		</a:t>
            </a:r>
            <a:r>
              <a:rPr lang="en-US" b="0" dirty="0" smtClean="0"/>
              <a:t>contributions </a:t>
            </a:r>
            <a:r>
              <a:rPr lang="en-US" b="0" dirty="0"/>
              <a:t>from the </a:t>
            </a:r>
            <a:r>
              <a:rPr lang="en-US" b="0" dirty="0" err="1"/>
              <a:t>MoE</a:t>
            </a:r>
            <a:r>
              <a:rPr lang="en-US" b="0" dirty="0"/>
              <a:t> ; Regional Stakeholders </a:t>
            </a:r>
            <a:r>
              <a:rPr lang="sk-SK" b="0" dirty="0" smtClean="0"/>
              <a:t>		</a:t>
            </a:r>
            <a:r>
              <a:rPr lang="en-US" b="0" dirty="0" smtClean="0"/>
              <a:t>Workshop</a:t>
            </a:r>
            <a:r>
              <a:rPr lang="en-US" b="0" dirty="0"/>
              <a:t>, 25.06. 2021 with ECO PLUS – Lower </a:t>
            </a:r>
            <a:r>
              <a:rPr lang="sk-SK" b="0" dirty="0" smtClean="0"/>
              <a:t>		</a:t>
            </a:r>
            <a:r>
              <a:rPr lang="en-US" b="0" dirty="0" smtClean="0"/>
              <a:t>Austria </a:t>
            </a:r>
            <a:r>
              <a:rPr lang="en-US" b="0" dirty="0"/>
              <a:t>– description of activities in Lower Austria on </a:t>
            </a:r>
            <a:r>
              <a:rPr lang="sk-SK" b="0" dirty="0" smtClean="0"/>
              <a:t>		</a:t>
            </a:r>
            <a:r>
              <a:rPr lang="en-US" b="0" dirty="0" smtClean="0"/>
              <a:t>Monitoring </a:t>
            </a:r>
            <a:r>
              <a:rPr lang="en-US" b="0" dirty="0"/>
              <a:t>of the LA Cluster </a:t>
            </a:r>
            <a:r>
              <a:rPr lang="en-US" b="0" dirty="0" err="1"/>
              <a:t>Programme</a:t>
            </a:r>
            <a:endParaRPr lang="sk-SK" b="0" dirty="0"/>
          </a:p>
          <a:p>
            <a:r>
              <a:rPr lang="en-US" b="0" dirty="0"/>
              <a:t>2021, August	Inputs from Hungarian Ministry of Finance, responsible </a:t>
            </a:r>
            <a:r>
              <a:rPr lang="sk-SK" b="0" dirty="0" smtClean="0"/>
              <a:t>		</a:t>
            </a:r>
            <a:r>
              <a:rPr lang="en-US" b="0" dirty="0" smtClean="0"/>
              <a:t>for </a:t>
            </a:r>
            <a:r>
              <a:rPr lang="en-US" b="0" dirty="0"/>
              <a:t>performance assessment and monitoring of </a:t>
            </a:r>
            <a:r>
              <a:rPr lang="sk-SK" b="0" dirty="0" smtClean="0"/>
              <a:t>			</a:t>
            </a:r>
            <a:r>
              <a:rPr lang="en-US" b="0" dirty="0" smtClean="0"/>
              <a:t>Hungarian </a:t>
            </a:r>
            <a:r>
              <a:rPr lang="en-US" b="0" dirty="0"/>
              <a:t>clusters received and </a:t>
            </a:r>
            <a:r>
              <a:rPr lang="en-US" b="0" dirty="0" smtClean="0"/>
              <a:t>analyzed</a:t>
            </a:r>
            <a:endParaRPr lang="sk-SK" b="0" dirty="0"/>
          </a:p>
        </p:txBody>
      </p:sp>
    </p:spTree>
    <p:extLst>
      <p:ext uri="{BB962C8B-B14F-4D97-AF65-F5344CB8AC3E}">
        <p14:creationId xmlns:p14="http://schemas.microsoft.com/office/powerpoint/2010/main" val="1232424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576952" cy="4824536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2411760" y="260648"/>
            <a:ext cx="4762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dirty="0" err="1">
                <a:solidFill>
                  <a:srgbClr val="1F497D"/>
                </a:solidFill>
                <a:ea typeface="+mj-ea"/>
                <a:cs typeface="+mj-cs"/>
              </a:rPr>
              <a:t>Action</a:t>
            </a:r>
            <a:r>
              <a:rPr lang="sk-SK" sz="3200" dirty="0">
                <a:solidFill>
                  <a:srgbClr val="1F497D"/>
                </a:solidFill>
                <a:ea typeface="+mj-ea"/>
                <a:cs typeface="+mj-cs"/>
              </a:rPr>
              <a:t> </a:t>
            </a:r>
            <a:r>
              <a:rPr lang="sk-SK" sz="3200" dirty="0" smtClean="0">
                <a:solidFill>
                  <a:srgbClr val="1F497D"/>
                </a:solidFill>
                <a:ea typeface="+mj-ea"/>
                <a:cs typeface="+mj-cs"/>
              </a:rPr>
              <a:t>2 </a:t>
            </a:r>
            <a:r>
              <a:rPr lang="sk-SK" sz="3200" dirty="0">
                <a:solidFill>
                  <a:srgbClr val="1F497D"/>
                </a:solidFill>
                <a:ea typeface="+mj-ea"/>
                <a:cs typeface="+mj-cs"/>
              </a:rPr>
              <a:t>– </a:t>
            </a:r>
            <a:r>
              <a:rPr lang="sk-SK" sz="3200" dirty="0" err="1">
                <a:solidFill>
                  <a:srgbClr val="1F497D"/>
                </a:solidFill>
                <a:ea typeface="+mj-ea"/>
                <a:cs typeface="+mj-cs"/>
              </a:rPr>
              <a:t>Current</a:t>
            </a:r>
            <a:r>
              <a:rPr lang="sk-SK" sz="3200" dirty="0">
                <a:solidFill>
                  <a:srgbClr val="1F497D"/>
                </a:solidFill>
                <a:ea typeface="+mj-ea"/>
                <a:cs typeface="+mj-cs"/>
              </a:rPr>
              <a:t> Status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820650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err="1" smtClean="0"/>
              <a:t>Next</a:t>
            </a:r>
            <a:r>
              <a:rPr lang="sk-SK" sz="4000" dirty="0" smtClean="0"/>
              <a:t> </a:t>
            </a:r>
            <a:r>
              <a:rPr lang="sk-SK" sz="4000" dirty="0" err="1" smtClean="0"/>
              <a:t>Steps</a:t>
            </a:r>
            <a:endParaRPr lang="sk-SK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dirty="0" smtClean="0"/>
              <a:t>Study </a:t>
            </a:r>
            <a:r>
              <a:rPr lang="sk-SK" b="0" dirty="0" err="1" smtClean="0"/>
              <a:t>visit</a:t>
            </a:r>
            <a:r>
              <a:rPr lang="sk-SK" b="0" dirty="0" smtClean="0"/>
              <a:t> in </a:t>
            </a:r>
            <a:r>
              <a:rPr lang="sk-SK" b="0" dirty="0" err="1"/>
              <a:t>P</a:t>
            </a:r>
            <a:r>
              <a:rPr lang="sk-SK" b="0" dirty="0" err="1" smtClean="0"/>
              <a:t>ortugal</a:t>
            </a:r>
            <a:r>
              <a:rPr lang="sk-SK" b="0" dirty="0" smtClean="0"/>
              <a:t>, </a:t>
            </a:r>
            <a:r>
              <a:rPr lang="sk-SK" b="0" dirty="0" err="1" smtClean="0"/>
              <a:t>verification</a:t>
            </a:r>
            <a:r>
              <a:rPr lang="sk-SK" b="0" dirty="0" smtClean="0"/>
              <a:t> of </a:t>
            </a:r>
            <a:r>
              <a:rPr lang="sk-SK" b="0" dirty="0" err="1" smtClean="0"/>
              <a:t>the</a:t>
            </a:r>
            <a:r>
              <a:rPr lang="sk-SK" b="0" dirty="0" smtClean="0"/>
              <a:t> </a:t>
            </a:r>
            <a:r>
              <a:rPr lang="sk-SK" b="0" dirty="0" err="1" smtClean="0"/>
              <a:t>best</a:t>
            </a:r>
            <a:r>
              <a:rPr lang="sk-SK" b="0" dirty="0" smtClean="0"/>
              <a:t> </a:t>
            </a:r>
            <a:r>
              <a:rPr lang="sk-SK" b="0" dirty="0" err="1" smtClean="0"/>
              <a:t>practice</a:t>
            </a:r>
            <a:r>
              <a:rPr lang="sk-SK" b="0" dirty="0" smtClean="0"/>
              <a:t> on site (</a:t>
            </a:r>
            <a:r>
              <a:rPr lang="sk-SK" b="0" dirty="0" err="1" smtClean="0"/>
              <a:t>voucher</a:t>
            </a:r>
            <a:r>
              <a:rPr lang="sk-SK" b="0" dirty="0" smtClean="0"/>
              <a:t> </a:t>
            </a:r>
            <a:r>
              <a:rPr lang="sk-SK" b="0" dirty="0" err="1" smtClean="0"/>
              <a:t>scheme</a:t>
            </a:r>
            <a:r>
              <a:rPr lang="sk-SK" b="0" dirty="0" smtClean="0"/>
              <a:t>) – November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dirty="0" err="1" smtClean="0"/>
              <a:t>High</a:t>
            </a:r>
            <a:r>
              <a:rPr lang="sk-SK" b="0" dirty="0" smtClean="0"/>
              <a:t> level </a:t>
            </a:r>
            <a:r>
              <a:rPr lang="sk-SK" b="0" dirty="0" err="1" smtClean="0"/>
              <a:t>conference</a:t>
            </a:r>
            <a:r>
              <a:rPr lang="sk-SK" b="0" dirty="0" smtClean="0"/>
              <a:t> in Slovakia – on </a:t>
            </a:r>
            <a:r>
              <a:rPr lang="sk-SK" b="0" dirty="0" err="1" smtClean="0"/>
              <a:t>line</a:t>
            </a:r>
            <a:r>
              <a:rPr lang="sk-SK" b="0" dirty="0" smtClean="0"/>
              <a:t>, </a:t>
            </a:r>
            <a:r>
              <a:rPr lang="sk-SK" b="0" dirty="0" err="1" smtClean="0"/>
              <a:t>January</a:t>
            </a:r>
            <a:r>
              <a:rPr lang="sk-SK" b="0" dirty="0" smtClean="0"/>
              <a:t>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dirty="0" err="1" smtClean="0"/>
              <a:t>Launch</a:t>
            </a:r>
            <a:r>
              <a:rPr lang="sk-SK" b="0" dirty="0" smtClean="0"/>
              <a:t> of </a:t>
            </a:r>
            <a:r>
              <a:rPr lang="sk-SK" b="0" dirty="0" err="1" smtClean="0"/>
              <a:t>the</a:t>
            </a:r>
            <a:r>
              <a:rPr lang="sk-SK" b="0" dirty="0" smtClean="0"/>
              <a:t> monitoring and </a:t>
            </a:r>
            <a:r>
              <a:rPr lang="sk-SK" b="0" dirty="0" err="1" smtClean="0"/>
              <a:t>evaluation</a:t>
            </a:r>
            <a:r>
              <a:rPr lang="sk-SK" b="0" dirty="0" smtClean="0"/>
              <a:t> </a:t>
            </a:r>
            <a:r>
              <a:rPr lang="sk-SK" b="0" dirty="0" err="1" smtClean="0"/>
              <a:t>scheme</a:t>
            </a:r>
            <a:r>
              <a:rPr lang="sk-SK" b="0" dirty="0" smtClean="0"/>
              <a:t>, </a:t>
            </a:r>
            <a:r>
              <a:rPr lang="sk-SK" b="0" dirty="0" err="1" smtClean="0"/>
              <a:t>stage</a:t>
            </a:r>
            <a:r>
              <a:rPr lang="sk-SK" b="0" dirty="0" smtClean="0"/>
              <a:t> 1 – 1.Q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dirty="0" err="1" smtClean="0"/>
              <a:t>Launch</a:t>
            </a:r>
            <a:r>
              <a:rPr lang="sk-SK" b="0" dirty="0" smtClean="0"/>
              <a:t> of </a:t>
            </a:r>
            <a:r>
              <a:rPr lang="sk-SK" b="0" dirty="0" err="1" smtClean="0"/>
              <a:t>the</a:t>
            </a:r>
            <a:r>
              <a:rPr lang="sk-SK" b="0" dirty="0" smtClean="0"/>
              <a:t> monitoring and </a:t>
            </a:r>
            <a:r>
              <a:rPr lang="sk-SK" b="0" dirty="0" err="1" smtClean="0"/>
              <a:t>evaluation</a:t>
            </a:r>
            <a:r>
              <a:rPr lang="sk-SK" b="0" dirty="0" smtClean="0"/>
              <a:t> </a:t>
            </a:r>
            <a:r>
              <a:rPr lang="sk-SK" b="0" dirty="0" err="1" smtClean="0"/>
              <a:t>scheme</a:t>
            </a:r>
            <a:r>
              <a:rPr lang="sk-SK" b="0" dirty="0" smtClean="0"/>
              <a:t>, </a:t>
            </a:r>
            <a:r>
              <a:rPr lang="sk-SK" b="0" dirty="0" err="1" smtClean="0"/>
              <a:t>stage</a:t>
            </a:r>
            <a:r>
              <a:rPr lang="sk-SK" b="0" dirty="0" smtClean="0"/>
              <a:t> 2 – 3.Q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0" dirty="0"/>
          </a:p>
        </p:txBody>
      </p:sp>
    </p:spTree>
    <p:extLst>
      <p:ext uri="{BB962C8B-B14F-4D97-AF65-F5344CB8AC3E}">
        <p14:creationId xmlns:p14="http://schemas.microsoft.com/office/powerpoint/2010/main" val="632515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/>
          <p:cNvSpPr txBox="1">
            <a:spLocks/>
          </p:cNvSpPr>
          <p:nvPr/>
        </p:nvSpPr>
        <p:spPr>
          <a:xfrm>
            <a:off x="935831" y="5157192"/>
            <a:ext cx="7272337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>
                <a:solidFill>
                  <a:srgbClr val="58585A"/>
                </a:solidFill>
              </a:rPr>
              <a:t>Petra Pazerini</a:t>
            </a:r>
            <a:endParaRPr lang="en-GB" sz="1800" dirty="0">
              <a:solidFill>
                <a:srgbClr val="58585A"/>
              </a:solidFill>
            </a:endParaRPr>
          </a:p>
          <a:p>
            <a:r>
              <a:rPr lang="sk-SK" sz="1800" b="0" dirty="0">
                <a:solidFill>
                  <a:srgbClr val="58585A"/>
                </a:solidFill>
              </a:rPr>
              <a:t>Slovak Business </a:t>
            </a:r>
            <a:r>
              <a:rPr lang="sk-SK" sz="1800" b="0" dirty="0" err="1">
                <a:solidFill>
                  <a:srgbClr val="58585A"/>
                </a:solidFill>
              </a:rPr>
              <a:t>Agency</a:t>
            </a:r>
            <a:endParaRPr lang="sk-SK" sz="1800" b="0" dirty="0">
              <a:solidFill>
                <a:srgbClr val="58585A"/>
              </a:solidFill>
            </a:endParaRPr>
          </a:p>
          <a:p>
            <a:r>
              <a:rPr lang="sk-SK" sz="1800" b="0" dirty="0">
                <a:solidFill>
                  <a:srgbClr val="58585A"/>
                </a:solidFill>
                <a:hlinkClick r:id="rId3"/>
              </a:rPr>
              <a:t>pazerini@sbagency.sk</a:t>
            </a:r>
            <a:endParaRPr lang="sk-SK" sz="1800" b="0" dirty="0">
              <a:solidFill>
                <a:srgbClr val="58585A"/>
              </a:solidFill>
            </a:endParaRPr>
          </a:p>
          <a:p>
            <a:r>
              <a:rPr lang="sk-SK" sz="1800" b="0" dirty="0">
                <a:solidFill>
                  <a:srgbClr val="58585A"/>
                </a:solidFill>
              </a:rPr>
              <a:t>0</a:t>
            </a:r>
            <a:r>
              <a:rPr lang="en-GB" sz="1800" b="0" dirty="0">
                <a:solidFill>
                  <a:srgbClr val="58585A"/>
                </a:solidFill>
              </a:rPr>
              <a:t>2 20 36 33 73</a:t>
            </a:r>
            <a:endParaRPr lang="en-GB" sz="1800" b="0" dirty="0">
              <a:solidFill>
                <a:srgbClr val="1F497D"/>
              </a:solidFill>
              <a:latin typeface="Calibri"/>
            </a:endParaRPr>
          </a:p>
          <a:p>
            <a:endParaRPr lang="en-GB" b="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22446112-D69D-468B-AFA4-E0C6980B55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822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AFD2399-5F74-435E-88CB-8AEDA29E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54" y="805926"/>
            <a:ext cx="8229600" cy="562074"/>
          </a:xfrm>
        </p:spPr>
        <p:txBody>
          <a:bodyPr/>
          <a:lstStyle/>
          <a:p>
            <a:r>
              <a:rPr lang="sk-SK" b="1" dirty="0"/>
              <a:t>INNO INDUSTRY 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dirty="0" smtClean="0"/>
              <a:t>Zlepšenie </a:t>
            </a:r>
            <a:r>
              <a:rPr lang="sk-SK" dirty="0"/>
              <a:t>inovačných </a:t>
            </a:r>
            <a:r>
              <a:rPr lang="sk-SK" dirty="0" smtClean="0"/>
              <a:t>politík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August </a:t>
            </a:r>
            <a:r>
              <a:rPr lang="sk-SK" sz="2400" dirty="0"/>
              <a:t>2019 – Január 2023</a:t>
            </a:r>
            <a:br>
              <a:rPr lang="sk-SK" sz="2400" dirty="0"/>
            </a:br>
            <a:endParaRPr lang="en-GB" sz="2400" b="1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CD6BC80-A653-4E7D-B66A-B438BA53E2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154" y="1988840"/>
            <a:ext cx="8207375" cy="5183187"/>
          </a:xfrm>
        </p:spPr>
        <p:txBody>
          <a:bodyPr>
            <a:normAutofit/>
          </a:bodyPr>
          <a:lstStyle/>
          <a:p>
            <a:endParaRPr lang="sk-SK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sk-SK" b="0" i="0" dirty="0">
                <a:solidFill>
                  <a:srgbClr val="333333"/>
                </a:solidFill>
                <a:effectLst/>
              </a:rPr>
              <a:t>Projekt realizuje </a:t>
            </a:r>
            <a:r>
              <a:rPr lang="sk-SK" i="0" dirty="0">
                <a:solidFill>
                  <a:srgbClr val="333333"/>
                </a:solidFill>
                <a:effectLst/>
              </a:rPr>
              <a:t>SBA </a:t>
            </a:r>
            <a:r>
              <a:rPr lang="sk-SK" b="0" i="0" dirty="0">
                <a:solidFill>
                  <a:srgbClr val="333333"/>
                </a:solidFill>
                <a:effectLst/>
              </a:rPr>
              <a:t>spolu s ďalšími </a:t>
            </a:r>
            <a:r>
              <a:rPr lang="sk-SK" i="0" dirty="0">
                <a:solidFill>
                  <a:srgbClr val="333333"/>
                </a:solidFill>
                <a:effectLst/>
              </a:rPr>
              <a:t>9 partnermi zo Slovinska (vedúci partner), Španielska, Švédska, Rakúska, Anglicka, Maďarska, Lotyšska, Portugalska a Rumunska</a:t>
            </a:r>
          </a:p>
          <a:p>
            <a:endParaRPr lang="sk-SK" b="0" i="0" dirty="0">
              <a:solidFill>
                <a:srgbClr val="333333"/>
              </a:solidFill>
              <a:effectLst/>
            </a:endParaRPr>
          </a:p>
          <a:p>
            <a:r>
              <a:rPr lang="sk-SK" b="0" i="0" dirty="0">
                <a:solidFill>
                  <a:srgbClr val="333333"/>
                </a:solidFill>
                <a:effectLst/>
              </a:rPr>
              <a:t>Hlavným cieľom projektu je zvýšiť počet </a:t>
            </a:r>
            <a:r>
              <a:rPr lang="sk-SK" b="1" i="0" dirty="0">
                <a:solidFill>
                  <a:srgbClr val="333333"/>
                </a:solidFill>
                <a:effectLst/>
              </a:rPr>
              <a:t>klastrov</a:t>
            </a:r>
            <a:r>
              <a:rPr lang="sk-SK" b="0" i="0" dirty="0">
                <a:solidFill>
                  <a:srgbClr val="333333"/>
                </a:solidFill>
                <a:effectLst/>
              </a:rPr>
              <a:t>, ktoré realizujú aktivity podporujúce </a:t>
            </a:r>
            <a:r>
              <a:rPr lang="sk-SK" b="1" i="0" dirty="0">
                <a:solidFill>
                  <a:srgbClr val="333333"/>
                </a:solidFill>
                <a:effectLst/>
              </a:rPr>
              <a:t>prechod na priemysel 4.0</a:t>
            </a:r>
            <a:r>
              <a:rPr lang="sk-SK" b="0" i="0" dirty="0">
                <a:solidFill>
                  <a:srgbClr val="333333"/>
                </a:solidFill>
                <a:effectLst/>
              </a:rPr>
              <a:t> do roku 2022 a to prostredníctvom zlepšenia a transformácie regionálnych a </a:t>
            </a:r>
            <a:r>
              <a:rPr lang="sk-SK" b="1" i="0" dirty="0">
                <a:solidFill>
                  <a:srgbClr val="333333"/>
                </a:solidFill>
                <a:effectLst/>
              </a:rPr>
              <a:t>národných politík</a:t>
            </a:r>
            <a:r>
              <a:rPr lang="sk-SK" b="0" i="0" dirty="0">
                <a:solidFill>
                  <a:srgbClr val="333333"/>
                </a:solidFill>
                <a:effectLst/>
              </a:rPr>
              <a:t> v partnerských krajinách.</a:t>
            </a:r>
          </a:p>
          <a:p>
            <a:endParaRPr lang="sk-SK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sk-SK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sk-SK" b="0" dirty="0">
              <a:solidFill>
                <a:srgbClr val="333333"/>
              </a:solidFill>
              <a:latin typeface="Helvetica Neue"/>
            </a:endParaRPr>
          </a:p>
          <a:p>
            <a:endParaRPr lang="sk-SK" b="0" dirty="0">
              <a:solidFill>
                <a:srgbClr val="333333"/>
              </a:solidFill>
              <a:latin typeface="Helvetica Neue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46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9E1316F5-72B1-4F69-9767-9D2B40780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368490"/>
            <a:ext cx="3240360" cy="434479"/>
          </a:xfrm>
        </p:spPr>
        <p:txBody>
          <a:bodyPr/>
          <a:lstStyle/>
          <a:p>
            <a:r>
              <a:rPr lang="sk-SK" b="1" dirty="0"/>
              <a:t>Konzorcium</a:t>
            </a:r>
            <a:endParaRPr lang="en-US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79C2D2-366B-459F-B565-D1FE62162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75" y="914231"/>
            <a:ext cx="6120680" cy="5515234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C251B76-21B4-4FF8-B174-D17C8F8B5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02918" y="2476665"/>
            <a:ext cx="905236" cy="7202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82CAE2F-28AA-4F15-AF74-88751A4FB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34" y="1609324"/>
            <a:ext cx="358034" cy="5039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FB4E443-FDAB-432D-9707-D15F3ED563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77" y="4009021"/>
            <a:ext cx="597957" cy="5979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FB15C65-D488-483E-9A08-61A52CFB44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9375" b="18766"/>
          <a:stretch/>
        </p:blipFill>
        <p:spPr>
          <a:xfrm>
            <a:off x="3669837" y="4946987"/>
            <a:ext cx="1162704" cy="43204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9DB09AA-03F1-40D3-8F52-FA584AD5EE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442" y="4182868"/>
            <a:ext cx="706566" cy="89592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C6EADBF-B5C3-4FC5-BB41-96689215DF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72" y="4892179"/>
            <a:ext cx="1462772" cy="3732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 descr="Resultado de imagen de slovak business agency slovakia">
            <a:extLst>
              <a:ext uri="{FF2B5EF4-FFF2-40B4-BE49-F238E27FC236}">
                <a16:creationId xmlns:a16="http://schemas.microsoft.com/office/drawing/2014/main" id="{B0A35C30-0322-4DDC-93E9-DAC7DCB42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45" y="3801961"/>
            <a:ext cx="771585" cy="46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1C2E200-47C9-459D-A9CA-EA5A1592F1E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5" b="29913"/>
          <a:stretch/>
        </p:blipFill>
        <p:spPr>
          <a:xfrm>
            <a:off x="671563" y="2791369"/>
            <a:ext cx="1116646" cy="43204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311EA97-0832-4676-9CFE-45E72CF6DE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4" y="3931181"/>
            <a:ext cx="1302385" cy="91166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9C8979C-7E12-4855-80D1-1486EEB976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53564" y="5550613"/>
            <a:ext cx="1173016" cy="3732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BlokTextu 1"/>
          <p:cNvSpPr txBox="1"/>
          <p:nvPr/>
        </p:nvSpPr>
        <p:spPr>
          <a:xfrm>
            <a:off x="6516216" y="1196752"/>
            <a:ext cx="2592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8585A"/>
                </a:solidFill>
              </a:rPr>
              <a:t>10 </a:t>
            </a:r>
            <a:r>
              <a:rPr lang="sk-SK" sz="1400" b="1" dirty="0">
                <a:solidFill>
                  <a:srgbClr val="58585A"/>
                </a:solidFill>
              </a:rPr>
              <a:t>projektových partnerov</a:t>
            </a:r>
            <a:r>
              <a:rPr lang="en-US" sz="1400" b="1" dirty="0">
                <a:solidFill>
                  <a:srgbClr val="58585A"/>
                </a:solidFill>
              </a:rPr>
              <a:t>: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58585A"/>
                </a:solidFill>
              </a:rPr>
              <a:t>RRA </a:t>
            </a:r>
            <a:r>
              <a:rPr lang="en-US" sz="1400" dirty="0" err="1">
                <a:solidFill>
                  <a:srgbClr val="58585A"/>
                </a:solidFill>
              </a:rPr>
              <a:t>Posavje</a:t>
            </a:r>
            <a:r>
              <a:rPr lang="en-US" sz="1400" dirty="0">
                <a:solidFill>
                  <a:srgbClr val="58585A"/>
                </a:solidFill>
              </a:rPr>
              <a:t> (SI, lead)</a:t>
            </a:r>
          </a:p>
          <a:p>
            <a:r>
              <a:rPr lang="en-US" sz="1400" dirty="0" err="1">
                <a:solidFill>
                  <a:srgbClr val="58585A"/>
                </a:solidFill>
              </a:rPr>
              <a:t>ecoplus</a:t>
            </a:r>
            <a:r>
              <a:rPr lang="en-US" sz="1400" dirty="0">
                <a:solidFill>
                  <a:srgbClr val="58585A"/>
                </a:solidFill>
              </a:rPr>
              <a:t> (AT)</a:t>
            </a:r>
          </a:p>
          <a:p>
            <a:r>
              <a:rPr lang="en-US" sz="1400" dirty="0" err="1">
                <a:solidFill>
                  <a:srgbClr val="58585A"/>
                </a:solidFill>
              </a:rPr>
              <a:t>MoE</a:t>
            </a:r>
            <a:r>
              <a:rPr lang="en-US" sz="1400" dirty="0">
                <a:solidFill>
                  <a:srgbClr val="58585A"/>
                </a:solidFill>
              </a:rPr>
              <a:t> Latvia (LV)</a:t>
            </a:r>
          </a:p>
          <a:p>
            <a:r>
              <a:rPr lang="en-US" sz="1400" dirty="0">
                <a:solidFill>
                  <a:srgbClr val="58585A"/>
                </a:solidFill>
              </a:rPr>
              <a:t>AMUEBLA (ES)</a:t>
            </a:r>
          </a:p>
          <a:p>
            <a:r>
              <a:rPr lang="en-US" sz="1400" dirty="0">
                <a:solidFill>
                  <a:srgbClr val="58585A"/>
                </a:solidFill>
              </a:rPr>
              <a:t>CIEBI (PT)</a:t>
            </a:r>
          </a:p>
          <a:p>
            <a:r>
              <a:rPr lang="en-US" sz="1400" dirty="0">
                <a:solidFill>
                  <a:srgbClr val="58585A"/>
                </a:solidFill>
              </a:rPr>
              <a:t>RISE (SE)</a:t>
            </a:r>
          </a:p>
          <a:p>
            <a:r>
              <a:rPr lang="en-US" sz="1400" b="1" dirty="0" smtClean="0">
                <a:solidFill>
                  <a:srgbClr val="58585A"/>
                </a:solidFill>
              </a:rPr>
              <a:t>SBA</a:t>
            </a:r>
            <a:r>
              <a:rPr lang="sk-SK" sz="1400" b="1" dirty="0" smtClean="0">
                <a:solidFill>
                  <a:srgbClr val="58585A"/>
                </a:solidFill>
              </a:rPr>
              <a:t> (SK)</a:t>
            </a:r>
            <a:endParaRPr lang="en-US" sz="1400" b="1" dirty="0">
              <a:solidFill>
                <a:srgbClr val="58585A"/>
              </a:solidFill>
            </a:endParaRPr>
          </a:p>
          <a:p>
            <a:r>
              <a:rPr lang="en-US" sz="1400" dirty="0" err="1">
                <a:solidFill>
                  <a:srgbClr val="58585A"/>
                </a:solidFill>
              </a:rPr>
              <a:t>Westpannon</a:t>
            </a:r>
            <a:r>
              <a:rPr lang="en-US" sz="1400" dirty="0">
                <a:solidFill>
                  <a:srgbClr val="58585A"/>
                </a:solidFill>
              </a:rPr>
              <a:t> (HU)</a:t>
            </a:r>
          </a:p>
          <a:p>
            <a:r>
              <a:rPr lang="en-US" sz="1400" dirty="0">
                <a:solidFill>
                  <a:srgbClr val="58585A"/>
                </a:solidFill>
              </a:rPr>
              <a:t>CLUSTERO (RO)</a:t>
            </a:r>
          </a:p>
          <a:p>
            <a:r>
              <a:rPr lang="en-US" sz="1400" dirty="0">
                <a:solidFill>
                  <a:srgbClr val="58585A"/>
                </a:solidFill>
              </a:rPr>
              <a:t>Buckinghamshire BF (UK)</a:t>
            </a:r>
          </a:p>
        </p:txBody>
      </p:sp>
    </p:spTree>
    <p:extLst>
      <p:ext uri="{BB962C8B-B14F-4D97-AF65-F5344CB8AC3E}">
        <p14:creationId xmlns:p14="http://schemas.microsoft.com/office/powerpoint/2010/main" val="82084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26B8D15-6880-4B53-A776-38CD5AE2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61" y="1563342"/>
            <a:ext cx="8229600" cy="3754874"/>
          </a:xfr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>Analýza </a:t>
            </a:r>
            <a:r>
              <a:rPr lang="sk-SK" sz="1400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>súčasného stavu v partnerských regiónoch </a:t>
            </a:r>
            <a:r>
              <a:rPr lang="en-US" sz="1400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400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</a:br>
            <a:r>
              <a:rPr lang="sk-SK" sz="14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- SWOT </a:t>
            </a:r>
            <a:r>
              <a:rPr lang="en-US" sz="1400" b="1" dirty="0">
                <a:solidFill>
                  <a:srgbClr val="1CB8CF"/>
                </a:solidFill>
                <a:latin typeface="+mn-lt"/>
                <a:ea typeface="+mn-ea"/>
                <a:cs typeface="+mn-cs"/>
              </a:rPr>
              <a:t>	 		</a:t>
            </a:r>
            <a:r>
              <a:rPr lang="sk-SK" sz="1400" b="1" dirty="0">
                <a:solidFill>
                  <a:srgbClr val="1CB8CF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1400" b="1" dirty="0">
                <a:solidFill>
                  <a:srgbClr val="1CB8CF"/>
                </a:solidFill>
                <a:latin typeface="+mn-lt"/>
                <a:ea typeface="+mn-ea"/>
                <a:cs typeface="+mn-cs"/>
              </a:rPr>
            </a:br>
            <a:r>
              <a:rPr lang="sk-SK" sz="1400" b="1" dirty="0">
                <a:solidFill>
                  <a:srgbClr val="1CB8C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- Best practices</a:t>
            </a:r>
            <a:r>
              <a:rPr lang="sk-SK" sz="14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14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rgbClr val="1CB8CF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400" b="1" dirty="0">
                <a:solidFill>
                  <a:srgbClr val="1CB8CF"/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Region</a:t>
            </a:r>
            <a:r>
              <a:rPr lang="sk-SK" sz="14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á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</a:t>
            </a:r>
            <a:r>
              <a:rPr lang="sk-SK" sz="1400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ny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Stakeholders Workshop</a:t>
            </a:r>
            <a: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</a:br>
            <a:r>
              <a:rPr lang="sk-SK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>INNO INDUSTRY</a:t>
            </a:r>
            <a: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> benchmarking</a:t>
            </a:r>
            <a:b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> - 2 </a:t>
            </a:r>
            <a:r>
              <a:rPr lang="en-US" sz="1400" b="1" dirty="0">
                <a:solidFill>
                  <a:srgbClr val="58585A"/>
                </a:solidFill>
              </a:rPr>
              <a:t>Regional Stakeholders Workshop</a:t>
            </a:r>
            <a:r>
              <a:rPr lang="sk-SK" sz="1400" b="1" dirty="0">
                <a:solidFill>
                  <a:srgbClr val="58585A"/>
                </a:solidFill>
              </a:rPr>
              <a:t>y</a:t>
            </a:r>
            <a: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> - 4 </a:t>
            </a:r>
            <a:r>
              <a:rPr lang="sk-SK" sz="1400" b="1" dirty="0" err="1">
                <a:solidFill>
                  <a:srgbClr val="58585A"/>
                </a:solidFill>
                <a:latin typeface="+mn-lt"/>
                <a:ea typeface="+mn-ea"/>
                <a:cs typeface="+mn-cs"/>
              </a:rPr>
              <a:t>Interregionálne</a:t>
            </a:r>
            <a: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> Stakeholders Workshop</a:t>
            </a:r>
            <a:r>
              <a:rPr lang="sk-SK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>(study visits)</a:t>
            </a:r>
            <a: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</a:br>
            <a:r>
              <a:rPr lang="sk-SK" sz="1400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>Vytvorenie </a:t>
            </a:r>
            <a:r>
              <a:rPr lang="sk-SK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>Akčných plánov</a:t>
            </a:r>
            <a: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1" dirty="0">
                <a:solidFill>
                  <a:srgbClr val="58585A"/>
                </a:solidFill>
              </a:rPr>
              <a:t>- 2 Regional</a:t>
            </a:r>
            <a:r>
              <a:rPr lang="sk-SK" sz="1400" b="1" dirty="0" err="1">
                <a:solidFill>
                  <a:srgbClr val="58585A"/>
                </a:solidFill>
              </a:rPr>
              <a:t>ne</a:t>
            </a:r>
            <a:r>
              <a:rPr lang="en-US" sz="1400" b="1" dirty="0">
                <a:solidFill>
                  <a:srgbClr val="58585A"/>
                </a:solidFill>
              </a:rPr>
              <a:t> Stakeholders Workshops</a:t>
            </a:r>
            <a:br>
              <a:rPr lang="en-US" sz="1400" b="1" dirty="0">
                <a:solidFill>
                  <a:srgbClr val="58585A"/>
                </a:solidFill>
              </a:rPr>
            </a:br>
            <a:r>
              <a:rPr lang="en-US" sz="1400" b="1" dirty="0">
                <a:solidFill>
                  <a:srgbClr val="58585A"/>
                </a:solidFill>
              </a:rPr>
              <a:t> </a:t>
            </a:r>
            <a:r>
              <a:rPr lang="en-US" sz="1400" b="1" dirty="0">
                <a:solidFill>
                  <a:srgbClr val="159961"/>
                </a:solidFill>
              </a:rPr>
              <a:t>- </a:t>
            </a:r>
            <a:r>
              <a:rPr lang="sk-SK" sz="1400" b="1" dirty="0">
                <a:solidFill>
                  <a:srgbClr val="159961"/>
                </a:solidFill>
              </a:rPr>
              <a:t>2</a:t>
            </a:r>
            <a:r>
              <a:rPr lang="en-US" sz="1400" b="1" dirty="0">
                <a:solidFill>
                  <a:srgbClr val="159961"/>
                </a:solidFill>
              </a:rPr>
              <a:t> Interregional Stakeholders Workshops </a:t>
            </a:r>
            <a:r>
              <a:rPr lang="en-US" sz="1400" dirty="0">
                <a:solidFill>
                  <a:srgbClr val="159961"/>
                </a:solidFill>
              </a:rPr>
              <a:t>(</a:t>
            </a:r>
            <a:r>
              <a:rPr lang="sk-SK" sz="1400" dirty="0">
                <a:solidFill>
                  <a:srgbClr val="159961"/>
                </a:solidFill>
              </a:rPr>
              <a:t>Portugalsko, </a:t>
            </a:r>
            <a:r>
              <a:rPr lang="en-US" sz="1400" dirty="0" err="1">
                <a:solidFill>
                  <a:srgbClr val="159961"/>
                </a:solidFill>
              </a:rPr>
              <a:t>Slov</a:t>
            </a:r>
            <a:r>
              <a:rPr lang="sk-SK" sz="1400" dirty="0" err="1">
                <a:solidFill>
                  <a:srgbClr val="159961"/>
                </a:solidFill>
              </a:rPr>
              <a:t>ensko</a:t>
            </a:r>
            <a:r>
              <a:rPr lang="en-US" sz="1400" dirty="0">
                <a:solidFill>
                  <a:srgbClr val="159961"/>
                </a:solidFill>
              </a:rPr>
              <a:t>)</a:t>
            </a:r>
            <a:endParaRPr lang="en-US" sz="1400" b="1" dirty="0">
              <a:solidFill>
                <a:srgbClr val="15996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ítulo 6">
            <a:extLst>
              <a:ext uri="{FF2B5EF4-FFF2-40B4-BE49-F238E27FC236}">
                <a16:creationId xmlns:a16="http://schemas.microsoft.com/office/drawing/2014/main" id="{9F4EE6B6-B08D-4565-81BD-CFAA88221A2D}"/>
              </a:ext>
            </a:extLst>
          </p:cNvPr>
          <p:cNvSpPr txBox="1">
            <a:spLocks/>
          </p:cNvSpPr>
          <p:nvPr/>
        </p:nvSpPr>
        <p:spPr>
          <a:xfrm>
            <a:off x="394012" y="447298"/>
            <a:ext cx="5834171" cy="5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/>
              <a:t>Implementačný plán</a:t>
            </a:r>
            <a:endParaRPr lang="en-U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0B8E18-93D4-486D-B1AA-EE688CC9E20D}"/>
              </a:ext>
            </a:extLst>
          </p:cNvPr>
          <p:cNvSpPr txBox="1"/>
          <p:nvPr/>
        </p:nvSpPr>
        <p:spPr>
          <a:xfrm>
            <a:off x="380748" y="1032308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Fáza</a:t>
            </a:r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1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2 </a:t>
            </a:r>
            <a:r>
              <a:rPr lang="sk-SK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ROKY</a:t>
            </a:r>
            <a:endParaRPr 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A82B022-3F65-458F-B173-DD0C550304B5}"/>
              </a:ext>
            </a:extLst>
          </p:cNvPr>
          <p:cNvSpPr txBox="1"/>
          <p:nvPr/>
        </p:nvSpPr>
        <p:spPr>
          <a:xfrm>
            <a:off x="380748" y="5373216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Fáza 2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1 </a:t>
            </a:r>
            <a:r>
              <a:rPr lang="sk-SK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ROK</a:t>
            </a:r>
            <a:endParaRPr 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80DA6E-2AA7-4BC7-BC0F-66260FEA9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52154"/>
            <a:ext cx="2592947" cy="1728631"/>
          </a:xfrm>
          <a:prstGeom prst="rect">
            <a:avLst/>
          </a:prstGeom>
        </p:spPr>
      </p:pic>
      <p:sp>
        <p:nvSpPr>
          <p:cNvPr id="2" name="Pravá zložená zátvorka 1"/>
          <p:cNvSpPr/>
          <p:nvPr/>
        </p:nvSpPr>
        <p:spPr>
          <a:xfrm>
            <a:off x="3324849" y="1985025"/>
            <a:ext cx="72008" cy="472922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3563126" y="1852154"/>
            <a:ext cx="2017747" cy="7386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rgbClr val="58585A"/>
                </a:solidFill>
                <a:ea typeface="+mj-ea"/>
                <a:cs typeface="+mj-cs"/>
              </a:rPr>
              <a:t>Klastrové aktivity na podporu Priemyslu </a:t>
            </a:r>
            <a:r>
              <a:rPr lang="en-US" sz="1400" dirty="0">
                <a:solidFill>
                  <a:srgbClr val="58585A"/>
                </a:solidFill>
                <a:ea typeface="+mj-ea"/>
                <a:cs typeface="+mj-cs"/>
              </a:rPr>
              <a:t> Industry4.0</a:t>
            </a:r>
            <a:endParaRPr lang="en-US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626B8D15-6880-4B53-A776-38CD5AE293FB}"/>
              </a:ext>
            </a:extLst>
          </p:cNvPr>
          <p:cNvSpPr txBox="1">
            <a:spLocks/>
          </p:cNvSpPr>
          <p:nvPr/>
        </p:nvSpPr>
        <p:spPr>
          <a:xfrm>
            <a:off x="394013" y="5893619"/>
            <a:ext cx="7632848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 b="1" dirty="0">
                <a:solidFill>
                  <a:srgbClr val="58585A"/>
                </a:solidFill>
                <a:latin typeface="+mn-lt"/>
                <a:ea typeface="+mn-ea"/>
                <a:cs typeface="+mn-cs"/>
              </a:rPr>
              <a:t>Implementácia akčných plánov a monitoring</a:t>
            </a:r>
            <a:endParaRPr lang="en-US" sz="1400" b="1" dirty="0">
              <a:solidFill>
                <a:srgbClr val="58585A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4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8" grpId="0"/>
      <p:bldP spid="2" grpId="0" animBg="1"/>
      <p:bldP spid="3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85031-A3B3-40AB-A7FE-332C82A9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40768"/>
            <a:ext cx="3008313" cy="1162050"/>
          </a:xfrm>
        </p:spPr>
        <p:txBody>
          <a:bodyPr/>
          <a:lstStyle/>
          <a:p>
            <a:pPr algn="ctr"/>
            <a:r>
              <a:rPr lang="sk-SK" sz="4000" dirty="0"/>
              <a:t>Výstupy projektu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8750C1-AADE-4582-A9F3-3CFC03AC1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35996" y="6076534"/>
            <a:ext cx="3852428" cy="1185652"/>
          </a:xfrm>
        </p:spPr>
        <p:txBody>
          <a:bodyPr>
            <a:normAutofit/>
          </a:bodyPr>
          <a:lstStyle/>
          <a:p>
            <a:r>
              <a:rPr lang="sk-SK" sz="10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rPr>
              <a:t>V prípade Slovenska je nástrojom na zlepšenie </a:t>
            </a:r>
            <a:r>
              <a:rPr lang="sk-SK" sz="105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rPr>
              <a:t>Operačný program Integrovaná infraštruktúra </a:t>
            </a:r>
            <a:r>
              <a:rPr lang="sk-SK" sz="10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rPr>
              <a:t>(pôvodne OP výskum a inovácie), ktorý ponúka nástroje tak na podporu klastrov ako aj prechodu na Priemysel 4.0.</a:t>
            </a:r>
          </a:p>
          <a:p>
            <a:endParaRPr lang="sk-SK" sz="1050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E1E2EEC5-A8BB-4E2B-A897-B5C4B81AC2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646762"/>
              </p:ext>
            </p:extLst>
          </p:nvPr>
        </p:nvGraphicFramePr>
        <p:xfrm>
          <a:off x="683568" y="1196752"/>
          <a:ext cx="770485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268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DDF7D-FB75-4356-A9FB-1FE410C3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10" y="1417456"/>
            <a:ext cx="3008313" cy="1162050"/>
          </a:xfrm>
        </p:spPr>
        <p:txBody>
          <a:bodyPr/>
          <a:lstStyle/>
          <a:p>
            <a:pPr algn="ctr"/>
            <a:r>
              <a:rPr lang="sk-SK" sz="4000" dirty="0" smtClean="0"/>
              <a:t>Projektové aktuality</a:t>
            </a:r>
            <a:endParaRPr lang="sk-SK" sz="40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C9C409-77A8-456A-93E7-0FE3687A7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07804" y="6192147"/>
            <a:ext cx="5400600" cy="991586"/>
          </a:xfrm>
        </p:spPr>
        <p:txBody>
          <a:bodyPr/>
          <a:lstStyle/>
          <a:p>
            <a:r>
              <a:rPr lang="sk-SK" sz="1800" b="0" dirty="0" smtClean="0">
                <a:solidFill>
                  <a:srgbClr val="333333"/>
                </a:solidFill>
                <a:latin typeface="Helvetica Neue"/>
              </a:rPr>
              <a:t>Viac </a:t>
            </a:r>
            <a:r>
              <a:rPr lang="sk-SK" sz="1800" b="0" dirty="0">
                <a:solidFill>
                  <a:srgbClr val="333333"/>
                </a:solidFill>
                <a:latin typeface="Helvetica Neue"/>
              </a:rPr>
              <a:t>o projekte INNO INDUSTRY (</a:t>
            </a:r>
            <a:r>
              <a:rPr lang="sk-SK" sz="1800" b="0" dirty="0" err="1">
                <a:solidFill>
                  <a:srgbClr val="333333"/>
                </a:solidFill>
                <a:latin typeface="Helvetica Neue"/>
              </a:rPr>
              <a:t>Interreg</a:t>
            </a:r>
            <a:r>
              <a:rPr lang="sk-SK" sz="1800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sk-SK" sz="1800" b="0" dirty="0" err="1">
                <a:solidFill>
                  <a:srgbClr val="333333"/>
                </a:solidFill>
                <a:latin typeface="Helvetica Neue"/>
              </a:rPr>
              <a:t>Europe</a:t>
            </a:r>
            <a:r>
              <a:rPr lang="sk-SK" sz="1800" b="0" dirty="0">
                <a:solidFill>
                  <a:srgbClr val="333333"/>
                </a:solidFill>
                <a:latin typeface="Helvetica Neue"/>
              </a:rPr>
              <a:t>) </a:t>
            </a:r>
            <a:r>
              <a:rPr lang="sk-SK" sz="1800" dirty="0" smtClean="0">
                <a:solidFill>
                  <a:srgbClr val="333333"/>
                </a:solidFill>
                <a:latin typeface="Helvetica Neue"/>
                <a:hlinkClick r:id="rId2"/>
              </a:rPr>
              <a:t>http</a:t>
            </a:r>
            <a:r>
              <a:rPr lang="sk-SK" sz="1800" dirty="0">
                <a:solidFill>
                  <a:srgbClr val="333333"/>
                </a:solidFill>
                <a:latin typeface="Helvetica Neue"/>
                <a:hlinkClick r:id="rId2"/>
              </a:rPr>
              <a:t>://</a:t>
            </a:r>
            <a:r>
              <a:rPr lang="sk-SK" sz="1800" dirty="0" smtClean="0">
                <a:solidFill>
                  <a:srgbClr val="333333"/>
                </a:solidFill>
                <a:latin typeface="Helvetica Neue"/>
                <a:hlinkClick r:id="rId2"/>
              </a:rPr>
              <a:t>www.sbagency.sk/sba-0</a:t>
            </a:r>
            <a:endParaRPr lang="sk-SK" sz="1800" dirty="0" smtClean="0">
              <a:solidFill>
                <a:srgbClr val="333333"/>
              </a:solidFill>
              <a:latin typeface="Helvetica Neue"/>
            </a:endParaRPr>
          </a:p>
          <a:p>
            <a:endParaRPr lang="sk-SK" sz="1800" b="0" dirty="0">
              <a:solidFill>
                <a:srgbClr val="333333"/>
              </a:solidFill>
              <a:latin typeface="Helvetica Neue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8BC2B57C-709C-404B-A20F-C39DFD82F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50608"/>
            <a:ext cx="2872047" cy="2152996"/>
          </a:xfr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46E58F95-2557-4701-99D7-D8A2B913D3DA}"/>
              </a:ext>
            </a:extLst>
          </p:cNvPr>
          <p:cNvSpPr txBox="1"/>
          <p:nvPr/>
        </p:nvSpPr>
        <p:spPr>
          <a:xfrm>
            <a:off x="3209153" y="155875"/>
            <a:ext cx="24513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400" i="0" dirty="0">
                <a:solidFill>
                  <a:srgbClr val="333333"/>
                </a:solidFill>
                <a:effectLst/>
                <a:latin typeface="Helvetica Neue"/>
              </a:rPr>
              <a:t>Synergia spoločných aktivít </a:t>
            </a:r>
            <a:r>
              <a:rPr lang="sk-SK" sz="1400" i="0" dirty="0" err="1">
                <a:solidFill>
                  <a:srgbClr val="333333"/>
                </a:solidFill>
                <a:effectLst/>
                <a:latin typeface="Helvetica Neue"/>
              </a:rPr>
              <a:t>stakeholderov</a:t>
            </a:r>
            <a:r>
              <a:rPr lang="sk-SK" sz="1400" i="0" dirty="0">
                <a:solidFill>
                  <a:srgbClr val="333333"/>
                </a:solidFill>
                <a:effectLst/>
                <a:latin typeface="Helvetica Neue"/>
              </a:rPr>
              <a:t> na vypracovanie realistického akčného plánu pre </a:t>
            </a:r>
            <a:r>
              <a:rPr lang="sk-SK" sz="1400" i="0" dirty="0" smtClean="0">
                <a:solidFill>
                  <a:srgbClr val="333333"/>
                </a:solidFill>
                <a:effectLst/>
                <a:latin typeface="Helvetica Neue"/>
              </a:rPr>
              <a:t>Slovensko.</a:t>
            </a:r>
          </a:p>
          <a:p>
            <a:pPr algn="ctr"/>
            <a:r>
              <a:rPr lang="sk-SK" sz="1400" i="0" dirty="0" smtClean="0">
                <a:solidFill>
                  <a:srgbClr val="333333"/>
                </a:solidFill>
                <a:effectLst/>
                <a:latin typeface="Helvetica Neue"/>
              </a:rPr>
              <a:t>31</a:t>
            </a:r>
            <a:r>
              <a:rPr lang="sk-SK" sz="1400" i="0" dirty="0">
                <a:solidFill>
                  <a:srgbClr val="333333"/>
                </a:solidFill>
                <a:effectLst/>
                <a:latin typeface="Helvetica Neue"/>
              </a:rPr>
              <a:t>. máj 2021 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849DB128-E48D-4FA5-B59B-AF02146D851B}"/>
              </a:ext>
            </a:extLst>
          </p:cNvPr>
          <p:cNvSpPr txBox="1"/>
          <p:nvPr/>
        </p:nvSpPr>
        <p:spPr>
          <a:xfrm>
            <a:off x="4893793" y="4876238"/>
            <a:ext cx="40533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i="0" dirty="0">
                <a:solidFill>
                  <a:srgbClr val="333333"/>
                </a:solidFill>
                <a:effectLst/>
                <a:latin typeface="Helvetica Neue"/>
              </a:rPr>
              <a:t>Inšpirácia príkladom monitorovania klastrového programu Dolné </a:t>
            </a:r>
            <a:r>
              <a:rPr lang="sk-SK" sz="1400" i="0" dirty="0" smtClean="0">
                <a:solidFill>
                  <a:srgbClr val="333333"/>
                </a:solidFill>
                <a:effectLst/>
                <a:latin typeface="Helvetica Neue"/>
              </a:rPr>
              <a:t>Rakúsko.      </a:t>
            </a:r>
          </a:p>
          <a:p>
            <a:r>
              <a:rPr lang="sk-SK" sz="1400" i="0" dirty="0" smtClean="0">
                <a:solidFill>
                  <a:srgbClr val="333333"/>
                </a:solidFill>
                <a:effectLst/>
                <a:latin typeface="Helvetica Neue"/>
              </a:rPr>
              <a:t>25</a:t>
            </a:r>
            <a:r>
              <a:rPr lang="sk-SK" sz="1400" i="0" dirty="0">
                <a:solidFill>
                  <a:srgbClr val="333333"/>
                </a:solidFill>
                <a:effectLst/>
                <a:latin typeface="Helvetica Neue"/>
              </a:rPr>
              <a:t>. jún 2021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4BCE92-D435-484B-989E-020606863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40" y="2868724"/>
            <a:ext cx="4096374" cy="180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ástupný objekt pre obsah 5">
            <a:extLst>
              <a:ext uri="{FF2B5EF4-FFF2-40B4-BE49-F238E27FC236}">
                <a16:creationId xmlns:a16="http://schemas.microsoft.com/office/drawing/2014/main" id="{5EA8317D-9440-4B78-9E14-FD99805A2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04" y="1503008"/>
            <a:ext cx="2872047" cy="2152996"/>
          </a:xfr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24F20FD9-3530-42F7-8DF6-5402C1B4E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331" y="155875"/>
            <a:ext cx="3232771" cy="24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1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AFD2399-5F74-435E-88CB-8AEDA29E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9575"/>
            <a:ext cx="3286001" cy="1162050"/>
          </a:xfrm>
        </p:spPr>
        <p:txBody>
          <a:bodyPr/>
          <a:lstStyle/>
          <a:p>
            <a:r>
              <a:rPr lang="sk-SK" sz="4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 Akčný plán </a:t>
            </a:r>
            <a:endParaRPr lang="en-GB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CD6BC80-A653-4E7D-B66A-B438BA53E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2 </a:t>
            </a:r>
            <a:r>
              <a:rPr lang="sk-SK" sz="2000" dirty="0" err="1" smtClean="0"/>
              <a:t>actions</a:t>
            </a:r>
            <a:r>
              <a:rPr lang="sk-SK" sz="2000" dirty="0" smtClean="0"/>
              <a:t> </a:t>
            </a:r>
            <a:r>
              <a:rPr lang="sk-SK" sz="2000" dirty="0" err="1" smtClean="0"/>
              <a:t>that</a:t>
            </a:r>
            <a:r>
              <a:rPr lang="sk-SK" sz="2000" dirty="0" smtClean="0"/>
              <a:t> </a:t>
            </a:r>
            <a:r>
              <a:rPr lang="sk-SK" sz="2000" dirty="0" err="1" smtClean="0"/>
              <a:t>were</a:t>
            </a:r>
            <a:r>
              <a:rPr lang="sk-SK" sz="2000" dirty="0" smtClean="0"/>
              <a:t> </a:t>
            </a:r>
            <a:r>
              <a:rPr lang="sk-SK" sz="2000" dirty="0" err="1" smtClean="0"/>
              <a:t>developed</a:t>
            </a:r>
            <a:r>
              <a:rPr lang="sk-SK" sz="2000" dirty="0" smtClean="0"/>
              <a:t> on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basis</a:t>
            </a:r>
            <a:r>
              <a:rPr lang="sk-SK" sz="2000" dirty="0" smtClean="0"/>
              <a:t>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0" dirty="0" err="1" smtClean="0"/>
              <a:t>the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previously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developed</a:t>
            </a:r>
            <a:r>
              <a:rPr lang="sk-SK" sz="2000" b="0" dirty="0" smtClean="0"/>
              <a:t> SWOT </a:t>
            </a:r>
            <a:r>
              <a:rPr lang="sk-SK" sz="2000" b="0" dirty="0" err="1" smtClean="0"/>
              <a:t>analysis</a:t>
            </a:r>
            <a:r>
              <a:rPr lang="sk-SK" sz="2000" b="0" dirty="0" smtClean="0"/>
              <a:t> (</a:t>
            </a:r>
            <a:r>
              <a:rPr lang="sk-SK" sz="2000" b="0" dirty="0" err="1" smtClean="0"/>
              <a:t>Dec</a:t>
            </a:r>
            <a:r>
              <a:rPr lang="sk-SK" sz="2000" b="0" dirty="0" smtClean="0"/>
              <a:t>. 2019, </a:t>
            </a:r>
            <a:r>
              <a:rPr lang="sk-SK" sz="2000" b="0" dirty="0" err="1" smtClean="0"/>
              <a:t>InnoIndustry</a:t>
            </a:r>
            <a:r>
              <a:rPr lang="sk-SK" sz="2000" b="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0" dirty="0" smtClean="0"/>
              <a:t>Best </a:t>
            </a:r>
            <a:r>
              <a:rPr lang="sk-SK" sz="2000" b="0" dirty="0" err="1" smtClean="0"/>
              <a:t>practices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from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the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project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partners</a:t>
            </a:r>
            <a:r>
              <a:rPr lang="sk-SK" sz="2000" b="0" dirty="0" smtClean="0"/>
              <a:t> and </a:t>
            </a:r>
            <a:r>
              <a:rPr lang="sk-SK" sz="2000" b="0" dirty="0" err="1" smtClean="0"/>
              <a:t>Interred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Policy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Learning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Platform</a:t>
            </a:r>
            <a:r>
              <a:rPr lang="sk-SK" sz="2000" b="0" dirty="0" smtClean="0"/>
              <a:t> (</a:t>
            </a:r>
            <a:r>
              <a:rPr lang="sk-SK" sz="2000" b="0" dirty="0" err="1" smtClean="0"/>
              <a:t>Austria</a:t>
            </a:r>
            <a:r>
              <a:rPr lang="sk-SK" sz="2000" b="0" dirty="0" smtClean="0"/>
              <a:t>, </a:t>
            </a:r>
            <a:r>
              <a:rPr lang="sk-SK" sz="2000" b="0" dirty="0" err="1" smtClean="0"/>
              <a:t>Slovenia</a:t>
            </a:r>
            <a:r>
              <a:rPr lang="sk-SK" sz="2000" b="0" dirty="0" smtClean="0"/>
              <a:t>, </a:t>
            </a:r>
            <a:r>
              <a:rPr lang="sk-SK" sz="2000" b="0" dirty="0" err="1" smtClean="0"/>
              <a:t>Hungary</a:t>
            </a:r>
            <a:r>
              <a:rPr lang="sk-SK" sz="2000" b="0" dirty="0" smtClean="0"/>
              <a:t>, </a:t>
            </a:r>
            <a:r>
              <a:rPr lang="sk-SK" sz="2000" b="0" dirty="0" err="1" smtClean="0"/>
              <a:t>Finland</a:t>
            </a:r>
            <a:r>
              <a:rPr lang="sk-SK" sz="2000" b="0" dirty="0" smtClean="0"/>
              <a:t>, </a:t>
            </a:r>
            <a:r>
              <a:rPr lang="sk-SK" sz="2000" b="0" dirty="0" err="1" smtClean="0"/>
              <a:t>Portugal</a:t>
            </a:r>
            <a:r>
              <a:rPr lang="sk-SK" sz="2000" b="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0" dirty="0" err="1" smtClean="0"/>
              <a:t>Close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cooperation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with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key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stakeholders</a:t>
            </a:r>
            <a:r>
              <a:rPr lang="sk-SK" sz="2000" b="0" dirty="0" smtClean="0"/>
              <a:t>, </a:t>
            </a:r>
            <a:r>
              <a:rPr lang="sk-SK" sz="2000" b="0" dirty="0" err="1" smtClean="0"/>
              <a:t>e.g</a:t>
            </a:r>
            <a:r>
              <a:rPr lang="sk-SK" sz="2000" b="0" dirty="0" smtClean="0"/>
              <a:t>. </a:t>
            </a:r>
            <a:r>
              <a:rPr lang="sk-SK" sz="2000" b="0" dirty="0" err="1" smtClean="0"/>
              <a:t>clusters</a:t>
            </a:r>
            <a:r>
              <a:rPr lang="sk-SK" sz="2000" b="0" dirty="0" smtClean="0"/>
              <a:t>, </a:t>
            </a:r>
            <a:r>
              <a:rPr lang="sk-SK" sz="2000" b="0" dirty="0" err="1" smtClean="0"/>
              <a:t>Ministry</a:t>
            </a:r>
            <a:r>
              <a:rPr lang="sk-SK" sz="2000" b="0" dirty="0" smtClean="0"/>
              <a:t> of </a:t>
            </a:r>
            <a:r>
              <a:rPr lang="sk-SK" sz="2000" b="0" dirty="0" err="1" smtClean="0"/>
              <a:t>Economy</a:t>
            </a:r>
            <a:r>
              <a:rPr lang="sk-SK" sz="2000" b="0" dirty="0" smtClean="0"/>
              <a:t> – </a:t>
            </a:r>
            <a:r>
              <a:rPr lang="sk-SK" sz="2000" b="0" dirty="0" err="1" smtClean="0"/>
              <a:t>Managing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Authority</a:t>
            </a:r>
            <a:r>
              <a:rPr lang="sk-SK" sz="2000" b="0" dirty="0" smtClean="0"/>
              <a:t>, </a:t>
            </a:r>
            <a:r>
              <a:rPr lang="sk-SK" sz="2000" b="0" dirty="0" err="1" smtClean="0"/>
              <a:t>Ministry</a:t>
            </a:r>
            <a:r>
              <a:rPr lang="sk-SK" sz="2000" b="0" dirty="0" smtClean="0"/>
              <a:t> of </a:t>
            </a:r>
            <a:r>
              <a:rPr lang="sk-SK" sz="2000" b="0" dirty="0" err="1" smtClean="0"/>
              <a:t>Economy</a:t>
            </a:r>
            <a:r>
              <a:rPr lang="sk-SK" sz="2000" b="0" dirty="0" smtClean="0"/>
              <a:t> – </a:t>
            </a:r>
            <a:r>
              <a:rPr lang="sk-SK" sz="2000" b="0" dirty="0" err="1" smtClean="0"/>
              <a:t>Section</a:t>
            </a:r>
            <a:r>
              <a:rPr lang="sk-SK" sz="2000" b="0" dirty="0" smtClean="0"/>
              <a:t> of </a:t>
            </a:r>
            <a:r>
              <a:rPr lang="sk-SK" sz="2000" b="0" dirty="0" err="1" smtClean="0"/>
              <a:t>Competitiveness</a:t>
            </a:r>
            <a:r>
              <a:rPr lang="sk-SK" sz="2000" b="0" dirty="0" smtClean="0"/>
              <a:t>, SIEA</a:t>
            </a:r>
            <a:endParaRPr lang="sk-SK" sz="2000" b="0" dirty="0"/>
          </a:p>
        </p:txBody>
      </p:sp>
    </p:spTree>
    <p:extLst>
      <p:ext uri="{BB962C8B-B14F-4D97-AF65-F5344CB8AC3E}">
        <p14:creationId xmlns:p14="http://schemas.microsoft.com/office/powerpoint/2010/main" val="371233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err="1" smtClean="0"/>
              <a:t>Action</a:t>
            </a:r>
            <a:r>
              <a:rPr lang="sk-SK" sz="4000" dirty="0" smtClean="0"/>
              <a:t> 1</a:t>
            </a:r>
            <a:endParaRPr lang="sk-SK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Title: </a:t>
            </a:r>
            <a:r>
              <a:rPr lang="en-US" sz="2000" dirty="0" smtClean="0"/>
              <a:t>improvement </a:t>
            </a:r>
            <a:r>
              <a:rPr lang="en-US" sz="2000" dirty="0"/>
              <a:t>of the policy measure DM 15/2017 (innovation vouchers provided by Ministry of Economy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endParaRPr lang="sk-SK" sz="2000" dirty="0"/>
          </a:p>
          <a:p>
            <a:r>
              <a:rPr lang="sk-SK" sz="2000" b="0" dirty="0" err="1" smtClean="0"/>
              <a:t>Main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features</a:t>
            </a:r>
            <a:r>
              <a:rPr lang="sk-SK" sz="2000" b="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0" dirty="0" err="1" smtClean="0"/>
              <a:t>Paperless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administration</a:t>
            </a:r>
            <a:endParaRPr lang="sk-SK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0" dirty="0" err="1" smtClean="0"/>
              <a:t>Open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calls</a:t>
            </a:r>
            <a:endParaRPr lang="sk-SK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0" dirty="0" err="1" smtClean="0"/>
              <a:t>Acceleration</a:t>
            </a:r>
            <a:r>
              <a:rPr lang="sk-SK" sz="2000" b="0" dirty="0" smtClean="0"/>
              <a:t> of </a:t>
            </a:r>
            <a:r>
              <a:rPr lang="sk-SK" sz="2000" b="0" dirty="0" err="1" smtClean="0"/>
              <a:t>approval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process</a:t>
            </a:r>
            <a:endParaRPr lang="sk-SK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0" dirty="0" smtClean="0"/>
              <a:t>Aid </a:t>
            </a:r>
            <a:r>
              <a:rPr lang="sk-SK" sz="2000" b="0" dirty="0" err="1" smtClean="0"/>
              <a:t>ammount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from</a:t>
            </a:r>
            <a:r>
              <a:rPr lang="sk-SK" sz="2000" b="0" dirty="0" smtClean="0"/>
              <a:t> 2.000 </a:t>
            </a:r>
            <a:r>
              <a:rPr lang="sk-SK" sz="2000" b="0" dirty="0" err="1" smtClean="0"/>
              <a:t>up</a:t>
            </a:r>
            <a:r>
              <a:rPr lang="sk-SK" sz="2000" b="0" dirty="0" smtClean="0"/>
              <a:t> to 50.000 €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0" dirty="0" smtClean="0"/>
              <a:t>Aid </a:t>
            </a:r>
            <a:r>
              <a:rPr lang="sk-SK" sz="2000" b="0" dirty="0" err="1" smtClean="0"/>
              <a:t>intensity</a:t>
            </a:r>
            <a:r>
              <a:rPr lang="sk-SK" sz="2000" b="0" dirty="0" smtClean="0"/>
              <a:t> 85%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0" dirty="0" err="1" smtClean="0"/>
              <a:t>Extended</a:t>
            </a:r>
            <a:r>
              <a:rPr lang="sk-SK" sz="2000" b="0" dirty="0" smtClean="0"/>
              <a:t> </a:t>
            </a:r>
            <a:r>
              <a:rPr lang="sk-SK" sz="2000" b="0" dirty="0" err="1" smtClean="0"/>
              <a:t>scope</a:t>
            </a:r>
            <a:r>
              <a:rPr lang="sk-SK" sz="2000" b="0" dirty="0" smtClean="0"/>
              <a:t> of </a:t>
            </a:r>
            <a:r>
              <a:rPr lang="sk-SK" sz="2000" b="0" dirty="0" err="1" smtClean="0"/>
              <a:t>activities</a:t>
            </a:r>
            <a:endParaRPr lang="sk-SK" sz="2000" b="0" dirty="0" smtClean="0"/>
          </a:p>
          <a:p>
            <a:endParaRPr lang="sk-SK" sz="2000" dirty="0" smtClean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30271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sk-SK" sz="3200" dirty="0" err="1" smtClean="0"/>
              <a:t>Action</a:t>
            </a:r>
            <a:r>
              <a:rPr lang="sk-SK" sz="3200" dirty="0" smtClean="0"/>
              <a:t> 1 – </a:t>
            </a:r>
            <a:r>
              <a:rPr lang="sk-SK" sz="3200" dirty="0" err="1" smtClean="0"/>
              <a:t>Time</a:t>
            </a:r>
            <a:r>
              <a:rPr lang="sk-SK" sz="3200" dirty="0" smtClean="0"/>
              <a:t> </a:t>
            </a:r>
            <a:r>
              <a:rPr lang="sk-SK" sz="3200" dirty="0" err="1" smtClean="0"/>
              <a:t>plan</a:t>
            </a:r>
            <a:r>
              <a:rPr lang="sk-SK" sz="3200" dirty="0" smtClean="0"/>
              <a:t> of </a:t>
            </a:r>
            <a:r>
              <a:rPr lang="sk-SK" sz="3200" dirty="0" err="1" smtClean="0"/>
              <a:t>activities</a:t>
            </a:r>
            <a:r>
              <a:rPr lang="sk-SK" sz="5400" dirty="0"/>
              <a:t/>
            </a:r>
            <a:br>
              <a:rPr lang="sk-SK" sz="5400" dirty="0"/>
            </a:br>
            <a:endParaRPr lang="sk-SK" sz="5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764704"/>
            <a:ext cx="8207375" cy="5786483"/>
          </a:xfrm>
        </p:spPr>
        <p:txBody>
          <a:bodyPr>
            <a:normAutofit fontScale="62500" lnSpcReduction="20000"/>
          </a:bodyPr>
          <a:lstStyle/>
          <a:p>
            <a:r>
              <a:rPr lang="en-US" b="0" dirty="0"/>
              <a:t>2019, Sept-Nov.	Idea generation and first discussions, available best practice collection </a:t>
            </a:r>
            <a:r>
              <a:rPr lang="sk-SK" b="0" dirty="0" smtClean="0"/>
              <a:t>		</a:t>
            </a:r>
            <a:r>
              <a:rPr lang="en-US" b="0" dirty="0" smtClean="0"/>
              <a:t>and analysis</a:t>
            </a:r>
            <a:endParaRPr lang="sk-SK" b="0" dirty="0" smtClean="0"/>
          </a:p>
          <a:p>
            <a:r>
              <a:rPr lang="sk-SK" b="0" dirty="0"/>
              <a:t/>
            </a:r>
            <a:br>
              <a:rPr lang="sk-SK" b="0" dirty="0"/>
            </a:br>
            <a:r>
              <a:rPr lang="en-US" b="0" dirty="0"/>
              <a:t>2019, December	INNO Industry Regional Stakeholders Workshop (Dec.11): Setting the </a:t>
            </a:r>
            <a:r>
              <a:rPr lang="sk-SK" b="0" dirty="0" smtClean="0"/>
              <a:t>		</a:t>
            </a:r>
            <a:r>
              <a:rPr lang="en-US" b="0" dirty="0" smtClean="0"/>
              <a:t>ideas </a:t>
            </a:r>
            <a:r>
              <a:rPr lang="en-US" b="0" dirty="0"/>
              <a:t>and </a:t>
            </a:r>
            <a:r>
              <a:rPr lang="sk-SK" b="0" dirty="0" smtClean="0"/>
              <a:t>	</a:t>
            </a:r>
            <a:r>
              <a:rPr lang="en-US" b="0" dirty="0" smtClean="0"/>
              <a:t>team </a:t>
            </a:r>
            <a:r>
              <a:rPr lang="en-US" b="0" dirty="0"/>
              <a:t>composition</a:t>
            </a:r>
            <a:r>
              <a:rPr lang="sk-SK" b="0" dirty="0"/>
              <a:t/>
            </a:r>
            <a:br>
              <a:rPr lang="sk-SK" b="0" dirty="0"/>
            </a:br>
            <a:endParaRPr lang="sk-SK" b="0" dirty="0" smtClean="0"/>
          </a:p>
          <a:p>
            <a:r>
              <a:rPr lang="en-US" b="0" dirty="0" smtClean="0"/>
              <a:t>2020</a:t>
            </a:r>
            <a:r>
              <a:rPr lang="en-US" b="0" dirty="0"/>
              <a:t>, January 	</a:t>
            </a:r>
            <a:r>
              <a:rPr lang="en-US" b="0" dirty="0" smtClean="0"/>
              <a:t>First </a:t>
            </a:r>
            <a:r>
              <a:rPr lang="en-US" b="0" dirty="0"/>
              <a:t>meeting with World Bank on CURI</a:t>
            </a:r>
            <a:r>
              <a:rPr lang="sk-SK" b="0" dirty="0"/>
              <a:t/>
            </a:r>
            <a:br>
              <a:rPr lang="sk-SK" b="0" dirty="0"/>
            </a:br>
            <a:endParaRPr lang="sk-SK" b="0" dirty="0" smtClean="0"/>
          </a:p>
          <a:p>
            <a:r>
              <a:rPr lang="en-US" b="0" dirty="0" smtClean="0"/>
              <a:t>2020</a:t>
            </a:r>
            <a:r>
              <a:rPr lang="en-US" b="0" dirty="0"/>
              <a:t>, March	INNO Industry Regional Stakeholders Workshop (March 9): Discussion </a:t>
            </a:r>
            <a:r>
              <a:rPr lang="sk-SK" b="0" dirty="0" smtClean="0"/>
              <a:t>		</a:t>
            </a:r>
            <a:r>
              <a:rPr lang="en-US" b="0" dirty="0" smtClean="0"/>
              <a:t>on </a:t>
            </a:r>
            <a:r>
              <a:rPr lang="en-US" b="0" dirty="0"/>
              <a:t>the </a:t>
            </a:r>
            <a:r>
              <a:rPr lang="en-US" b="0" dirty="0" smtClean="0"/>
              <a:t>actual </a:t>
            </a:r>
            <a:r>
              <a:rPr lang="en-US" b="0" dirty="0"/>
              <a:t>development of the policy measure, barriers etc.</a:t>
            </a:r>
            <a:r>
              <a:rPr lang="sk-SK" b="0" dirty="0"/>
              <a:t/>
            </a:r>
            <a:br>
              <a:rPr lang="sk-SK" b="0" dirty="0"/>
            </a:br>
            <a:endParaRPr lang="sk-SK" b="0" dirty="0" smtClean="0"/>
          </a:p>
          <a:p>
            <a:r>
              <a:rPr lang="en-US" b="0" dirty="0" smtClean="0"/>
              <a:t>2020</a:t>
            </a:r>
            <a:r>
              <a:rPr lang="en-US" b="0" dirty="0"/>
              <a:t>, March 	INNO Industry Interregional Study Visit – online </a:t>
            </a:r>
            <a:r>
              <a:rPr lang="en-US" b="0" dirty="0" smtClean="0"/>
              <a:t>(</a:t>
            </a:r>
            <a:r>
              <a:rPr lang="sk-SK" b="0" dirty="0" smtClean="0"/>
              <a:t>M</a:t>
            </a:r>
            <a:r>
              <a:rPr lang="en-US" b="0" dirty="0" smtClean="0"/>
              <a:t>arch</a:t>
            </a:r>
            <a:r>
              <a:rPr lang="en-US" b="0" dirty="0"/>
              <a:t>, 3-5) - </a:t>
            </a:r>
            <a:r>
              <a:rPr lang="en-US" b="0" dirty="0" err="1"/>
              <a:t>Krems</a:t>
            </a:r>
            <a:r>
              <a:rPr lang="sk-SK" b="0" dirty="0"/>
              <a:t/>
            </a:r>
            <a:br>
              <a:rPr lang="sk-SK" b="0" dirty="0"/>
            </a:br>
            <a:endParaRPr lang="sk-SK" b="0" dirty="0" smtClean="0"/>
          </a:p>
          <a:p>
            <a:r>
              <a:rPr lang="en-US" b="0" dirty="0" smtClean="0"/>
              <a:t>2020</a:t>
            </a:r>
            <a:r>
              <a:rPr lang="en-US" b="0" dirty="0"/>
              <a:t>, April		Analysis of best practices provided by INNO Industry</a:t>
            </a:r>
            <a:r>
              <a:rPr lang="sk-SK" b="0" dirty="0"/>
              <a:t/>
            </a:r>
            <a:br>
              <a:rPr lang="sk-SK" b="0" dirty="0"/>
            </a:br>
            <a:r>
              <a:rPr lang="sk-SK" b="0" dirty="0" smtClean="0"/>
              <a:t>		</a:t>
            </a:r>
            <a:r>
              <a:rPr lang="en-US" b="0" dirty="0" smtClean="0"/>
              <a:t>Validation </a:t>
            </a:r>
            <a:r>
              <a:rPr lang="en-US" b="0" dirty="0"/>
              <a:t>of the activities with industry stakeholders</a:t>
            </a:r>
            <a:r>
              <a:rPr lang="sk-SK" b="0" dirty="0"/>
              <a:t/>
            </a:r>
            <a:br>
              <a:rPr lang="sk-SK" b="0" dirty="0"/>
            </a:br>
            <a:endParaRPr lang="sk-SK" b="0" dirty="0" smtClean="0"/>
          </a:p>
          <a:p>
            <a:r>
              <a:rPr lang="en-US" b="0" dirty="0" smtClean="0"/>
              <a:t>2020</a:t>
            </a:r>
            <a:r>
              <a:rPr lang="en-US" b="0" dirty="0"/>
              <a:t>, June	</a:t>
            </a:r>
            <a:r>
              <a:rPr lang="en-US" b="0" dirty="0" smtClean="0"/>
              <a:t>Drafting </a:t>
            </a:r>
            <a:r>
              <a:rPr lang="en-US" b="0" dirty="0"/>
              <a:t>the State Aid Scheme de Minimis</a:t>
            </a:r>
            <a:r>
              <a:rPr lang="sk-SK" b="0" dirty="0"/>
              <a:t/>
            </a:r>
            <a:br>
              <a:rPr lang="sk-SK" b="0" dirty="0"/>
            </a:br>
            <a:endParaRPr lang="sk-SK" b="0" dirty="0" smtClean="0"/>
          </a:p>
          <a:p>
            <a:r>
              <a:rPr lang="en-US" b="0" dirty="0" smtClean="0"/>
              <a:t>2020</a:t>
            </a:r>
            <a:r>
              <a:rPr lang="en-US" b="0" dirty="0"/>
              <a:t>, December	INNO Industry Regional Stakeholders Workshop (Dec. 9): Update on </a:t>
            </a:r>
            <a:r>
              <a:rPr lang="sk-SK" b="0" dirty="0" smtClean="0"/>
              <a:t>		</a:t>
            </a:r>
            <a:r>
              <a:rPr lang="en-US" b="0" dirty="0" smtClean="0"/>
              <a:t>current development</a:t>
            </a:r>
            <a:r>
              <a:rPr lang="en-US" b="0" dirty="0"/>
              <a:t>, preparation of the topics to be supported via the </a:t>
            </a:r>
            <a:r>
              <a:rPr lang="sk-SK" b="0" dirty="0" smtClean="0"/>
              <a:t>		</a:t>
            </a:r>
            <a:r>
              <a:rPr lang="en-US" b="0" dirty="0" smtClean="0"/>
              <a:t>policy </a:t>
            </a:r>
            <a:r>
              <a:rPr lang="en-US" b="0" dirty="0"/>
              <a:t>instrument</a:t>
            </a:r>
            <a:r>
              <a:rPr lang="sk-SK" b="0" dirty="0"/>
              <a:t/>
            </a:r>
            <a:br>
              <a:rPr lang="sk-SK" b="0" dirty="0"/>
            </a:br>
            <a:endParaRPr lang="sk-SK" b="0" dirty="0" smtClean="0"/>
          </a:p>
          <a:p>
            <a:r>
              <a:rPr lang="en-US" b="0" dirty="0" smtClean="0"/>
              <a:t>2021</a:t>
            </a:r>
            <a:r>
              <a:rPr lang="en-US" b="0" dirty="0"/>
              <a:t>, April	</a:t>
            </a:r>
            <a:r>
              <a:rPr lang="sk-SK" b="0" dirty="0" smtClean="0"/>
              <a:t>	</a:t>
            </a:r>
            <a:r>
              <a:rPr lang="en-US" b="0" dirty="0" smtClean="0"/>
              <a:t>Approval </a:t>
            </a:r>
            <a:r>
              <a:rPr lang="en-US" b="0" dirty="0"/>
              <a:t>of the State Aid Scheme by relevant Authority (</a:t>
            </a:r>
            <a:r>
              <a:rPr lang="en-US" b="0" dirty="0" err="1"/>
              <a:t>Antipomonoply</a:t>
            </a:r>
            <a:r>
              <a:rPr lang="en-US" b="0" dirty="0"/>
              <a:t> </a:t>
            </a:r>
            <a:r>
              <a:rPr lang="sk-SK" b="0" dirty="0" smtClean="0"/>
              <a:t>		</a:t>
            </a:r>
            <a:r>
              <a:rPr lang="en-US" b="0" dirty="0" smtClean="0"/>
              <a:t>Office </a:t>
            </a:r>
            <a:r>
              <a:rPr lang="en-US" b="0" dirty="0"/>
              <a:t>of </a:t>
            </a:r>
            <a:r>
              <a:rPr lang="en-US" b="0" dirty="0" smtClean="0"/>
              <a:t>the</a:t>
            </a:r>
            <a:r>
              <a:rPr lang="sk-SK" b="0" dirty="0" smtClean="0"/>
              <a:t> </a:t>
            </a:r>
            <a:r>
              <a:rPr lang="en-US" b="0" dirty="0" smtClean="0"/>
              <a:t>SR</a:t>
            </a:r>
            <a:r>
              <a:rPr lang="en-US" b="0" dirty="0"/>
              <a:t>)  No.DM  10/2017, amendment No.4 </a:t>
            </a:r>
            <a:r>
              <a:rPr lang="sk-SK" b="0" dirty="0"/>
              <a:t/>
            </a:r>
            <a:br>
              <a:rPr lang="sk-SK" b="0" dirty="0"/>
            </a:br>
            <a:endParaRPr lang="sk-SK" b="0" dirty="0" smtClean="0"/>
          </a:p>
          <a:p>
            <a:r>
              <a:rPr lang="en-US" b="0" dirty="0" smtClean="0"/>
              <a:t>2021</a:t>
            </a:r>
            <a:r>
              <a:rPr lang="en-US" b="0" dirty="0"/>
              <a:t>, May		</a:t>
            </a:r>
            <a:r>
              <a:rPr lang="en-US" b="0" dirty="0" smtClean="0"/>
              <a:t>INNO </a:t>
            </a:r>
            <a:r>
              <a:rPr lang="en-US" b="0" dirty="0"/>
              <a:t>Industry Regional Stakeholders Meeting (May 31)</a:t>
            </a:r>
            <a:r>
              <a:rPr lang="sk-SK" b="0" dirty="0"/>
              <a:t/>
            </a:r>
            <a:br>
              <a:rPr lang="sk-SK" b="0" dirty="0"/>
            </a:br>
            <a:endParaRPr lang="sk-SK" b="0" dirty="0" smtClean="0"/>
          </a:p>
          <a:p>
            <a:r>
              <a:rPr lang="en-US" b="0" dirty="0" smtClean="0"/>
              <a:t>2021</a:t>
            </a:r>
            <a:r>
              <a:rPr lang="en-US" b="0" dirty="0"/>
              <a:t>, May		</a:t>
            </a:r>
            <a:r>
              <a:rPr lang="en-US" b="0" dirty="0" smtClean="0"/>
              <a:t>Financial </a:t>
            </a:r>
            <a:r>
              <a:rPr lang="en-US" b="0" dirty="0"/>
              <a:t>allocation for the program approved </a:t>
            </a:r>
            <a:r>
              <a:rPr lang="sk-SK" b="0" dirty="0" smtClean="0"/>
              <a:t>by </a:t>
            </a:r>
            <a:r>
              <a:rPr lang="sk-SK" b="0" dirty="0" err="1" smtClean="0"/>
              <a:t>MoE</a:t>
            </a:r>
            <a:r>
              <a:rPr lang="sk-SK" b="0" dirty="0" smtClean="0"/>
              <a:t> SR</a:t>
            </a:r>
            <a:endParaRPr lang="sk-SK" b="0" dirty="0"/>
          </a:p>
        </p:txBody>
      </p:sp>
    </p:spTree>
    <p:extLst>
      <p:ext uri="{BB962C8B-B14F-4D97-AF65-F5344CB8AC3E}">
        <p14:creationId xmlns:p14="http://schemas.microsoft.com/office/powerpoint/2010/main" val="3556067809"/>
      </p:ext>
    </p:extLst>
  </p:cSld>
  <p:clrMapOvr>
    <a:masterClrMapping/>
  </p:clrMapOvr>
</p:sld>
</file>

<file path=ppt/theme/theme1.xml><?xml version="1.0" encoding="utf-8"?>
<a:theme xmlns:a="http://schemas.openxmlformats.org/drawingml/2006/main" name="INNOVATION_project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ON_project" id="{D566045A-B5EE-4175-80AB-788B31C08BC2}" vid="{58D04002-1A63-4954-8F58-322AD3FBA6B3}"/>
    </a:ext>
  </a:extLst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ON_project" id="{D566045A-B5EE-4175-80AB-788B31C08BC2}" vid="{F84AA13F-568C-44F3-B479-C6A9A114AE49}"/>
    </a:ext>
  </a:extLst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ON_project" id="{D566045A-B5EE-4175-80AB-788B31C08BC2}" vid="{8A8BA56D-941A-4829-984E-DE6AE4C8B7C7}"/>
    </a:ext>
  </a:extLst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ON_project" id="{D566045A-B5EE-4175-80AB-788B31C08BC2}" vid="{3B69396B-88D0-48A1-A56D-80135871358D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INNOVATION_project</Template>
  <TotalTime>5609</TotalTime>
  <Words>1202</Words>
  <Application>Microsoft Office PowerPoint</Application>
  <PresentationFormat>Prezentácia na obrazovke (4:3)</PresentationFormat>
  <Paragraphs>125</Paragraphs>
  <Slides>15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15</vt:i4>
      </vt:variant>
    </vt:vector>
  </HeadingPairs>
  <TitlesOfParts>
    <vt:vector size="25" baseType="lpstr">
      <vt:lpstr>Arial</vt:lpstr>
      <vt:lpstr>Calibri</vt:lpstr>
      <vt:lpstr>Courier New</vt:lpstr>
      <vt:lpstr>Helvetica Neue</vt:lpstr>
      <vt:lpstr>Times New Roman</vt:lpstr>
      <vt:lpstr>Wingdings</vt:lpstr>
      <vt:lpstr>INNOVATION_project</vt:lpstr>
      <vt:lpstr>CONTENT page</vt:lpstr>
      <vt:lpstr>IMAGE</vt:lpstr>
      <vt:lpstr>BLOCK page </vt:lpstr>
      <vt:lpstr>Prezentácia programu PowerPoint</vt:lpstr>
      <vt:lpstr>INNO INDUSTRY  Zlepšenie inovačných politík  August 2019 – Január 2023 </vt:lpstr>
      <vt:lpstr>Konzorcium</vt:lpstr>
      <vt:lpstr>Analýza súčasného stavu v partnerských regiónoch    - SWOT       - Best practices   - Regionálny Stakeholders Workshop     INNO INDUSTRY benchmarking   - 2 Regional Stakeholders Workshopy  - 4 Interregionálne Stakeholders Workshopy (study visits)  Vytvorenie Akčných plánov   - 2 Regionalne Stakeholders Workshops  - 2 Interregional Stakeholders Workshops (Portugalsko, Slovensko)</vt:lpstr>
      <vt:lpstr>Výstupy projektu</vt:lpstr>
      <vt:lpstr>Projektové aktuality</vt:lpstr>
      <vt:lpstr>SK Akčný plán </vt:lpstr>
      <vt:lpstr>Action 1</vt:lpstr>
      <vt:lpstr>Action 1 – Time plan of activities </vt:lpstr>
      <vt:lpstr>Action 1 – Current Status</vt:lpstr>
      <vt:lpstr>Action 2</vt:lpstr>
      <vt:lpstr>Action 2 – Time plan of activities </vt:lpstr>
      <vt:lpstr>Prezentácia programu PowerPoint</vt:lpstr>
      <vt:lpstr>Next Steps</vt:lpstr>
      <vt:lpstr>Ďakujeme.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Bejczy Delinke</dc:creator>
  <cp:lastModifiedBy>Bobovnicky Artur</cp:lastModifiedBy>
  <cp:revision>249</cp:revision>
  <cp:lastPrinted>2021-06-22T07:24:08Z</cp:lastPrinted>
  <dcterms:created xsi:type="dcterms:W3CDTF">2016-05-20T07:58:54Z</dcterms:created>
  <dcterms:modified xsi:type="dcterms:W3CDTF">2021-10-21T06:58:34Z</dcterms:modified>
</cp:coreProperties>
</file>